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drawings/drawing1.xml" ContentType="application/vnd.openxmlformats-officedocument.drawingml.chartshapes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lvl1pPr marL="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1pPr>
    <a:lvl2pPr marL="4572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2pPr>
    <a:lvl3pPr marL="9144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3pPr>
    <a:lvl4pPr marL="13716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4pPr>
    <a:lvl5pPr marL="1828800" indent="0" algn="l" defTabSz="914400">
      <a:lnSpc>
        <a:spcPct val="100000"/>
      </a:lnSpc>
      <a:buNone/>
      <a:defRPr lang="ru-RU" sz="180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chartUserShapes" Target="../drawings/drawing1.xml" /><Relationship Id="rId2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plotArea>
      <c:layout>
        <c:manualLayout>
          <c:layoutTarget val="inner"/>
          <c:xMode val="edge"/>
          <c:yMode val="edge"/>
          <c:x val="0.10696"/>
          <c:y val="0.16619999999999999"/>
          <c:w val="0.89007000000000003"/>
          <c:h val="0.6821099999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Численность обучающихся ДШИ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>
                  <a:tint val="100000"/>
                </a:schemeClr>
              </a:solidFill>
              <a:round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Sheet1!$B$2:$B$7</c:f>
              <c:numCache>
                <c:ptCount val="6"/>
                <c:pt idx="0">
                  <c:v>10692</c:v>
                </c:pt>
                <c:pt idx="1">
                  <c:v>11175</c:v>
                </c:pt>
                <c:pt idx="2">
                  <c:v>11078</c:v>
                </c:pt>
                <c:pt idx="3">
                  <c:v>11174</c:v>
                </c:pt>
                <c:pt idx="4">
                  <c:v>11323</c:v>
                </c:pt>
                <c:pt idx="5">
                  <c:v>11357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2">
                  <a:tint val="100000"/>
                </a:schemeClr>
              </a:solidFill>
              <a:round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Sheet1!$C$2:$C$7</c:f>
              <c:numCach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3">
                  <a:tint val="100000"/>
                </a:schemeClr>
              </a:solidFill>
              <a:round/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Sheet1!$D$2:$D$7</c:f>
              <c:numCache>
                <c:ptCount val="6"/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marker val="1"/>
        <c:smooth val="0"/>
        <c:axId val="1001"/>
        <c:axId val="1002"/>
      </c:lineChart>
      <c:catAx>
        <c:axId val="100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true" vertOverflow="ellipsis" vert="horz" wrap="square" anchor="ctr" anchorCtr="true"/>
          <a:p>
            <a:pPr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/>
          </a:p>
        </c:txPr>
        <c:crossAx val="1002"/>
        <c:crosses val="autoZero"/>
        <c:auto val="1"/>
        <c:lblAlgn val="ctr"/>
        <c:lblOffset val="100"/>
        <c:noMultiLvlLbl val="0"/>
      </c:catAx>
      <c:valAx>
        <c:axId val="100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 rot="-60000000" spcFirstLastPara="true" vertOverflow="ellipsis" vert="horz" wrap="square" anchor="ctr" anchorCtr="true"/>
          <a:p>
            <a:pPr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/>
          </a:p>
        </c:txPr>
        <c:crossAx val="100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2664373" y="2513407"/>
      <a:ext cx="6313365" cy="3854229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/>
      </a:pPr>
      <a:endParaRPr/>
    </a:p>
  </c:txPr>
  <c:externalData r:id="rId1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020058844986085025"/>
                  <c:y val="0.01657879790004705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layout>
                <c:manualLayout>
                  <c:x val="-0.011750535885784815"/>
                  <c:y val="0.0033766227789438644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1"/>
            <c:showLegendKey val="0"/>
            <c:showPercent val="0"/>
            <c:showSerName val="0"/>
            <c:showVal val="1"/>
          </c:dLbls>
          <c:cat>
            <c:strRef>
              <c:f>Лист1!$A$2:$A$11</c:f>
              <c:strCache>
                <c:ptCount val="10"/>
                <c:pt idx="0">
                  <c:v xml:space="preserve">Моложе 25 лет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55-49</c:v>
                </c:pt>
                <c:pt idx="8">
                  <c:v>60-64</c:v>
                </c:pt>
                <c:pt idx="9">
                  <c:v xml:space="preserve">65 и старше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36</c:v>
                </c:pt>
                <c:pt idx="1">
                  <c:v>27</c:v>
                </c:pt>
                <c:pt idx="2">
                  <c:v>35</c:v>
                </c:pt>
                <c:pt idx="3">
                  <c:v>41</c:v>
                </c:pt>
                <c:pt idx="4">
                  <c:v>65</c:v>
                </c:pt>
                <c:pt idx="5">
                  <c:v>69</c:v>
                </c:pt>
                <c:pt idx="6">
                  <c:v>97</c:v>
                </c:pt>
                <c:pt idx="7">
                  <c:v>112</c:v>
                </c:pt>
                <c:pt idx="8">
                  <c:v>93</c:v>
                </c:pt>
                <c:pt idx="9">
                  <c:v>182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firstSliceAng val="0"/>
      </c:pieChart>
    </c:plotArea>
    <c:legend>
      <c:legendPos val="r"/>
      <c:layout>
        <c:manualLayout>
          <c:xMode val="edge"/>
          <c:yMode val="edge"/>
          <c:x val="0.69290108267716533"/>
          <c:y val="0.018131645084387318"/>
          <c:w val="0.30709896884599164"/>
          <c:h val="0.98186835491561264"/>
        </c:manualLayout>
      </c:layout>
      <c:overlay val="0"/>
      <c:txPr>
        <a:bodyPr/>
        <a:lstStyle/>
        <a:p>
          <a:pPr>
            <a:defRPr sz="1400" b="1">
              <a:latin typeface="Times New Roman"/>
              <a:cs typeface="Times New Roman"/>
            </a:defRPr>
          </a:pPr>
          <a:endParaRPr lang="ru-RU"/>
        </a:p>
      </c:txPr>
    </c:legend>
    <c:plotVisOnly val="1"/>
    <c:showDLblsOverMax val="0"/>
  </c:chart>
  <c:spPr bwMode="auto">
    <a:xfrm>
      <a:off x="4286248" y="785794"/>
      <a:ext cx="4643470" cy="5572164"/>
    </a:xfrm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 r:id="rId1"/>
</c:chartSpace>
</file>

<file path=ppt/drawings/_rels/drawing1.xml.rels><?xml version="1.0" encoding="UTF-8" standalone="yes"?><Relationships xmlns="http://schemas.openxmlformats.org/package/2006/relationships"></Relationships>
</file>

<file path=ppt/drawings/drawing1.xml><?xml version="1.0" encoding="utf-8"?>
<c:userShapes xmlns:c="http://schemas.openxmlformats.org/drawingml/2006/chart" xmlns:cdr="http://schemas.openxmlformats.org/drawingml/2006/chartDrawing" xmlns:a="http://schemas.openxmlformats.org/drawingml/2006/main" xmlns:r="http://schemas.openxmlformats.org/officeDocument/2006/relationships">
  <cdr:relSizeAnchor>
    <cdr:from>
      <cdr:x>0.063490000000000005</cdr:x>
      <cdr:y>0.01316</cdr:y>
    </cdr:from>
    <cdr:to>
      <cdr:x>0.69840999999999998</cdr:x>
      <cdr:y>0.10904999999999999</cdr:y>
    </cdr:to>
    <cdr:sp>
      <cdr:nvSpPr>
        <cdr:cNvPr id="4" name="Rectangle 3" hidden="0"/>
        <cdr:cNvSpPr>
          <a:spLocks noChangeShapeType="1" noGrp="1"/>
        </cdr:cNvSpPr>
      </cdr:nvSpPr>
      <cdr:spPr bwMode="auto">
        <a:xfrm>
          <a:off x="285752" y="71438"/>
          <a:ext cx="2857520" cy="520617"/>
        </a:xfrm>
        <a:prstGeom prst="rect">
          <a:avLst/>
        </a:prstGeom>
        <a:noFill/>
      </cdr:spPr>
      <cdr:txBody>
        <a:bodyPr lIns="91440" tIns="45720" rIns="91440" bIns="45720" anchor="ctr" anchorCtr="0">
          <a:noAutofit/>
        </a:bodyPr>
        <a:lstStyle>
          <a:lvl1pPr marL="0" indent="0" algn="l" defTabSz="914400">
            <a:lnSpc>
              <a:spcPct val="100000"/>
            </a:lnSpc>
            <a:defRPr lang="ru-RU" sz="1800">
              <a:solidFill>
                <a:srgbClr val="000000"/>
              </a:solidFill>
              <a:latin typeface="Arial"/>
              <a:ea typeface="Arial"/>
            </a:defRPr>
          </a:lvl1pPr>
          <a:lvl2pPr marL="457200" indent="0" algn="l" defTabSz="914400">
            <a:lnSpc>
              <a:spcPct val="100000"/>
            </a:lnSpc>
            <a:defRPr lang="ru-RU" sz="1800">
              <a:solidFill>
                <a:srgbClr val="000000"/>
              </a:solidFill>
              <a:latin typeface="Arial"/>
              <a:ea typeface="Arial"/>
            </a:defRPr>
          </a:lvl2pPr>
          <a:lvl3pPr marL="914400" indent="0" algn="l" defTabSz="914400">
            <a:lnSpc>
              <a:spcPct val="100000"/>
            </a:lnSpc>
            <a:defRPr lang="ru-RU" sz="1800">
              <a:solidFill>
                <a:srgbClr val="000000"/>
              </a:solidFill>
              <a:latin typeface="Arial"/>
              <a:ea typeface="Arial"/>
            </a:defRPr>
          </a:lvl3pPr>
          <a:lvl4pPr marL="1371600" indent="0" algn="l" defTabSz="914400">
            <a:lnSpc>
              <a:spcPct val="100000"/>
            </a:lnSpc>
            <a:defRPr lang="ru-RU" sz="1800">
              <a:solidFill>
                <a:srgbClr val="000000"/>
              </a:solidFill>
              <a:latin typeface="Arial"/>
              <a:ea typeface="Arial"/>
            </a:defRPr>
          </a:lvl4pPr>
          <a:lvl5pPr marL="1828800" indent="0" algn="l" defTabSz="914400">
            <a:lnSpc>
              <a:spcPct val="100000"/>
            </a:lnSpc>
            <a:defRPr lang="ru-RU" sz="1800">
              <a:solidFill>
                <a:srgbClr val="000000"/>
              </a:solidFill>
              <a:latin typeface="Arial"/>
              <a:ea typeface="Arial"/>
            </a:defRPr>
          </a:lvl5pPr>
          <a:lvl6pPr>
            <a:defRPr lang="ru-RU" sz="1800"/>
          </a:lvl6pPr>
          <a:lvl7pPr>
            <a:defRPr lang="ru-RU" sz="1800"/>
          </a:lvl7pPr>
          <a:lvl8pPr>
            <a:defRPr lang="ru-RU" sz="1800"/>
          </a:lvl8pPr>
          <a:lvl9pPr>
            <a:defRPr lang="ru-RU" sz="1800"/>
          </a:lvl9pPr>
        </a:lstStyle>
        <a:p>
          <a:pPr lvl="0" algn="ctr">
            <a:defRPr/>
          </a:pPr>
          <a:r>
            <a:rPr lang="ru-RU" sz="1400" b="1">
              <a:solidFill>
                <a:srgbClr val="9E0000"/>
              </a:solidFill>
              <a:latin typeface="Times New Roman"/>
              <a:ea typeface="Times New Roman"/>
            </a:rPr>
            <a:t>Р</a:t>
          </a:r>
          <a:r>
            <a:rPr sz="1400" b="1">
              <a:solidFill>
                <a:srgbClr val="9E0000"/>
              </a:solidFill>
              <a:latin typeface="Times New Roman"/>
              <a:ea typeface="Times New Roman"/>
            </a:rPr>
            <a:t>аспредедение преподавателей ДШИ Костромской области по возрастным группам</a:t>
          </a:r>
          <a:endParaRPr sz="1400" b="1">
            <a:solidFill>
              <a:srgbClr val="9E0000"/>
            </a:solidFill>
            <a:latin typeface="Times New Roman"/>
            <a:ea typeface="Times New Roman"/>
          </a:endParaRPr>
        </a:p>
      </cdr:txBody>
    </cdr:sp>
  </cdr:relSizeAnchor>
</c:userShap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and Object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3074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Shape 3075" hidden="0"/>
          <p:cNvSpPr>
            <a:spLocks noChangeShapeType="1" noGrp="1"/>
          </p:cNvSpPr>
          <p:nvPr isPhoto="0" userDrawn="0">
            <p:ph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buChar char="•"/>
              <a:defRPr sz="3200">
                <a:solidFill>
                  <a:schemeClr val="dk1"/>
                </a:solidFill>
                <a:latin typeface="Calibri"/>
                <a:ea typeface="Arial"/>
              </a:defRPr>
            </a:lvl1pPr>
            <a:lvl2pPr marL="742950" indent="-285750" algn="l" defTabSz="914400">
              <a:lnSpc>
                <a:spcPct val="100000"/>
              </a:lnSpc>
              <a:buChar char="–"/>
              <a:defRPr sz="2800">
                <a:solidFill>
                  <a:schemeClr val="dk1"/>
                </a:solidFill>
                <a:latin typeface="Calibri"/>
                <a:ea typeface="Arial"/>
              </a:defRPr>
            </a:lvl2pPr>
            <a:lvl3pPr marL="1143000" indent="-228600" algn="l" defTabSz="914400">
              <a:lnSpc>
                <a:spcPct val="100000"/>
              </a:lnSpc>
              <a:buChar char="•"/>
              <a:defRPr sz="2400">
                <a:solidFill>
                  <a:schemeClr val="dk1"/>
                </a:solidFill>
                <a:latin typeface="Calibri"/>
                <a:ea typeface="Arial"/>
              </a:defRPr>
            </a:lvl3pPr>
            <a:lvl4pPr marL="1600200" indent="-228600" algn="l" defTabSz="914400">
              <a:lnSpc>
                <a:spcPct val="100000"/>
              </a:lnSpc>
              <a:buChar char="–"/>
              <a:defRPr sz="2000">
                <a:solidFill>
                  <a:schemeClr val="dk1"/>
                </a:solidFill>
                <a:latin typeface="Calibri"/>
                <a:ea typeface="Arial"/>
              </a:defRPr>
            </a:lvl4pPr>
            <a:lvl5pPr marL="2057400" indent="-228600" algn="l" defTabSz="914400">
              <a:lnSpc>
                <a:spcPct val="100000"/>
              </a:lnSpc>
              <a:buChar char="»"/>
              <a:defRPr sz="2000">
                <a:solidFill>
                  <a:schemeClr val="dk1"/>
                </a:solidFill>
                <a:latin typeface="Calibri"/>
                <a:ea typeface="Arial"/>
              </a:defRPr>
            </a:lvl5pPr>
          </a:lstStyle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Shape 3076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5pPr>
          </a:lstStyle>
          <a:p>
            <a:pPr marL="0" lvl="0" indent="0">
              <a:buNone/>
              <a:defRPr/>
            </a:pPr>
            <a:endParaRPr lang="en-US" sz="1200"/>
          </a:p>
        </p:txBody>
      </p:sp>
      <p:sp>
        <p:nvSpPr>
          <p:cNvPr id="7" name="Shape 3077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Shape 3078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0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4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5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6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1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4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2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4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4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4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4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5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4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5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6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6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6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7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8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7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2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3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4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8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1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2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3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9_Тема Office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4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5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6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ChangeShapeType="1" noGrp="1"/>
          </p:cNvSpPr>
          <p:nvPr isPhoto="0" userDrawn="0">
            <p:ph type="title" hasCustomPrompt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 hidden="0"/>
          <p:cNvSpPr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>
              <a:lnSpc>
                <a:spcPct val="100000"/>
              </a:lnSpc>
              <a:buChar char="•"/>
              <a:defRPr sz="3200">
                <a:solidFill>
                  <a:schemeClr val="dk1"/>
                </a:solidFill>
                <a:latin typeface="Calibri"/>
                <a:ea typeface="Arial"/>
              </a:defRPr>
            </a:lvl1pPr>
            <a:lvl2pPr marL="742950" indent="-285750" algn="l" defTabSz="914400">
              <a:lnSpc>
                <a:spcPct val="100000"/>
              </a:lnSpc>
              <a:buChar char="–"/>
              <a:defRPr sz="2800">
                <a:solidFill>
                  <a:schemeClr val="dk1"/>
                </a:solidFill>
                <a:latin typeface="Calibri"/>
                <a:ea typeface="Arial"/>
              </a:defRPr>
            </a:lvl2pPr>
            <a:lvl3pPr marL="1143000" indent="-228600" algn="l" defTabSz="914400">
              <a:lnSpc>
                <a:spcPct val="100000"/>
              </a:lnSpc>
              <a:buChar char="•"/>
              <a:defRPr sz="2400">
                <a:solidFill>
                  <a:schemeClr val="dk1"/>
                </a:solidFill>
                <a:latin typeface="Calibri"/>
                <a:ea typeface="Arial"/>
              </a:defRPr>
            </a:lvl3pPr>
            <a:lvl4pPr marL="1600200" indent="-228600" algn="l" defTabSz="914400">
              <a:lnSpc>
                <a:spcPct val="100000"/>
              </a:lnSpc>
              <a:buChar char="–"/>
              <a:defRPr sz="2000">
                <a:solidFill>
                  <a:schemeClr val="dk1"/>
                </a:solidFill>
                <a:latin typeface="Calibri"/>
                <a:ea typeface="Arial"/>
              </a:defRPr>
            </a:lvl4pPr>
            <a:lvl5pPr marL="2057400" indent="-228600" algn="l" defTabSz="914400">
              <a:lnSpc>
                <a:spcPct val="100000"/>
              </a:lnSpc>
              <a:buChar char="»"/>
              <a:defRPr sz="2000">
                <a:solidFill>
                  <a:schemeClr val="dk1"/>
                </a:solidFill>
                <a:latin typeface="Calibri"/>
                <a:ea typeface="Arial"/>
              </a:defRPr>
            </a:lvl5pPr>
          </a:lstStyle>
          <a:p>
            <a:pPr marL="342900" lvl="0" indent="-685800"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1028700">
              <a:buFontTx/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1371600">
              <a:buFontTx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1828800">
              <a:buFontTx/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0">
              <a:buFontTx/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 hidden="0"/>
          <p:cNvSpPr>
            <a:spLocks noChangeShapeType="1" noGrp="1"/>
          </p:cNvSpPr>
          <p:nvPr isPhoto="0" userDrawn="0">
            <p:ph type="dt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5pPr>
          </a:lstStyle>
          <a:p>
            <a:pPr marL="0" lvl="0" indent="0">
              <a:buNone/>
              <a:defRPr/>
            </a:pPr>
            <a:r>
              <a:rPr lang="ru-RU"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7" name="Нижний колонтитул 4" hidden="0"/>
          <p:cNvSpPr>
            <a:spLocks noChangeShapeType="1" noGrp="1"/>
          </p:cNvSpPr>
          <p:nvPr isPhoto="0" userDrawn="0">
            <p:ph type="ft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Номер слайда 5" hidden="0"/>
          <p:cNvSpPr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  <a:ea typeface="Arial"/>
              </a:defRPr>
            </a:lvl5pPr>
          </a:lstStyle>
          <a:p>
            <a:pPr marL="0" lvl="0" indent="0" algn="r"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/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indent="0" algn="ctr" defTabSz="914400">
        <a:lnSpc>
          <a:spcPct val="100000"/>
        </a:lnSpc>
        <a:buNone/>
        <a:defRPr lang="ru-RU" sz="4400">
          <a:solidFill>
            <a:schemeClr val="dk1"/>
          </a:solidFill>
          <a:latin typeface="Calibri"/>
          <a:ea typeface="Arial"/>
        </a:defRPr>
      </a:lvl1pPr>
      <a:lvl2pPr marL="0" indent="0" algn="ctr" defTabSz="914400">
        <a:lnSpc>
          <a:spcPct val="100000"/>
        </a:lnSpc>
        <a:buNone/>
        <a:defRPr lang="ru-RU" sz="4400">
          <a:solidFill>
            <a:schemeClr val="dk1"/>
          </a:solidFill>
          <a:latin typeface="Calibri"/>
          <a:ea typeface="Arial"/>
        </a:defRPr>
      </a:lvl2pPr>
      <a:lvl3pPr marL="0" indent="0" algn="ctr" defTabSz="914400">
        <a:lnSpc>
          <a:spcPct val="100000"/>
        </a:lnSpc>
        <a:buNone/>
        <a:defRPr lang="ru-RU" sz="4400">
          <a:solidFill>
            <a:schemeClr val="dk1"/>
          </a:solidFill>
          <a:latin typeface="Calibri"/>
          <a:ea typeface="Arial"/>
        </a:defRPr>
      </a:lvl3pPr>
      <a:lvl4pPr marL="0" indent="0" algn="ctr" defTabSz="914400">
        <a:lnSpc>
          <a:spcPct val="100000"/>
        </a:lnSpc>
        <a:buNone/>
        <a:defRPr lang="ru-RU" sz="4400">
          <a:solidFill>
            <a:schemeClr val="dk1"/>
          </a:solidFill>
          <a:latin typeface="Calibri"/>
          <a:ea typeface="Arial"/>
        </a:defRPr>
      </a:lvl4pPr>
      <a:lvl5pPr marL="0" indent="0" algn="ctr" defTabSz="914400">
        <a:lnSpc>
          <a:spcPct val="100000"/>
        </a:lnSpc>
        <a:buNone/>
        <a:defRPr lang="ru-RU" sz="4400">
          <a:solidFill>
            <a:schemeClr val="dk1"/>
          </a:solidFill>
          <a:latin typeface="Calibri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342900" indent="-342900" algn="l" defTabSz="914400">
        <a:lnSpc>
          <a:spcPct val="100000"/>
        </a:lnSpc>
        <a:buFont typeface="Arial"/>
        <a:buChar char="•"/>
        <a:defRPr lang="ru-RU" sz="3200">
          <a:solidFill>
            <a:schemeClr val="dk1"/>
          </a:solidFill>
          <a:latin typeface="Calibri"/>
          <a:ea typeface="Arial"/>
        </a:defRPr>
      </a:lvl1pPr>
      <a:lvl2pPr marL="742950" indent="-285750" algn="l" defTabSz="914400">
        <a:lnSpc>
          <a:spcPct val="100000"/>
        </a:lnSpc>
        <a:buChar char="–"/>
        <a:defRPr lang="ru-RU" sz="2800">
          <a:solidFill>
            <a:schemeClr val="dk1"/>
          </a:solidFill>
          <a:latin typeface="Calibri"/>
          <a:ea typeface="Arial"/>
        </a:defRPr>
      </a:lvl2pPr>
      <a:lvl3pPr marL="1143000" indent="-228600" algn="l" defTabSz="914400">
        <a:lnSpc>
          <a:spcPct val="100000"/>
        </a:lnSpc>
        <a:buChar char="•"/>
        <a:defRPr lang="ru-RU" sz="2400">
          <a:solidFill>
            <a:schemeClr val="dk1"/>
          </a:solidFill>
          <a:latin typeface="Calibri"/>
          <a:ea typeface="Arial"/>
        </a:defRPr>
      </a:lvl3pPr>
      <a:lvl4pPr marL="1600200" indent="-228600" algn="l" defTabSz="914400">
        <a:lnSpc>
          <a:spcPct val="100000"/>
        </a:lnSpc>
        <a:buChar char="–"/>
        <a:defRPr lang="ru-RU" sz="2000">
          <a:solidFill>
            <a:schemeClr val="dk1"/>
          </a:solidFill>
          <a:latin typeface="Calibri"/>
          <a:ea typeface="Arial"/>
        </a:defRPr>
      </a:lvl4pPr>
      <a:lvl5pPr marL="2057400" indent="-228600" algn="l" defTabSz="914400">
        <a:lnSpc>
          <a:spcPct val="100000"/>
        </a:lnSpc>
        <a:buChar char="»"/>
        <a:defRPr lang="ru-RU" sz="2000">
          <a:solidFill>
            <a:schemeClr val="dk1"/>
          </a:solidFill>
          <a:latin typeface="Calibri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1pPr>
      <a:lvl2pPr marL="4572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2pPr>
      <a:lvl3pPr marL="9144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3pPr>
      <a:lvl4pPr marL="13716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4pPr>
      <a:lvl5pPr marL="182880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Arial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chart" Target="../charts/char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jpg"/><Relationship Id="rId11" Type="http://schemas.openxmlformats.org/officeDocument/2006/relationships/image" Target="../media/image2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>
            <a:spLocks noChangeShapeType="1" noGrp="1"/>
          </p:cNvSpPr>
          <p:nvPr isPhoto="0" userDrawn="0"/>
        </p:nvSpPr>
        <p:spPr bwMode="auto">
          <a:xfrm>
            <a:off x="0" y="765175"/>
            <a:ext cx="9144000" cy="358775"/>
          </a:xfrm>
          <a:prstGeom prst="rect">
            <a:avLst/>
          </a:prstGeom>
          <a:solidFill>
            <a:srgbClr val="DCE6F2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5" name="CustomShape 2" hidden="0"/>
          <p:cNvSpPr>
            <a:spLocks noChangeShapeType="1" noGrp="1"/>
          </p:cNvSpPr>
          <p:nvPr isPhoto="0" userDrawn="0"/>
        </p:nvSpPr>
        <p:spPr bwMode="auto">
          <a:xfrm>
            <a:off x="0" y="620712"/>
            <a:ext cx="9144000" cy="358775"/>
          </a:xfrm>
          <a:prstGeom prst="rect">
            <a:avLst/>
          </a:prstGeom>
          <a:solidFill>
            <a:srgbClr val="B9CDE5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6" name="CustomShape 3" hidden="0"/>
          <p:cNvSpPr>
            <a:spLocks noChangeShapeType="1" noGrp="1"/>
          </p:cNvSpPr>
          <p:nvPr isPhoto="0" userDrawn="0"/>
        </p:nvSpPr>
        <p:spPr bwMode="auto">
          <a:xfrm>
            <a:off x="0" y="476250"/>
            <a:ext cx="9144000" cy="358775"/>
          </a:xfrm>
          <a:prstGeom prst="rect">
            <a:avLst/>
          </a:prstGeom>
          <a:solidFill>
            <a:schemeClr val="accent1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7" name="CustomShape 4" hidden="0"/>
          <p:cNvSpPr>
            <a:spLocks noChangeShapeType="1" noGrp="1"/>
          </p:cNvSpPr>
          <p:nvPr isPhoto="0" userDrawn="0"/>
        </p:nvSpPr>
        <p:spPr bwMode="auto">
          <a:xfrm>
            <a:off x="2916235" y="6021387"/>
            <a:ext cx="3456273" cy="364355"/>
          </a:xfrm>
          <a:prstGeom prst="rect">
            <a:avLst/>
          </a:prstGeom>
          <a:noFill/>
        </p:spPr>
        <p:txBody>
          <a:bodyPr lIns="90000" tIns="45000" rIns="90000" bIns="45000">
            <a:spAutoFit/>
          </a:bodyPr>
          <a:lstStyle/>
          <a:p>
            <a:pPr lvl="0" algn="ctr">
              <a:defRPr/>
            </a:pPr>
            <a:r>
              <a:rPr lang="ru-RU">
                <a:solidFill>
                  <a:srgbClr val="002060"/>
                </a:solidFill>
                <a:latin typeface="Times New Roman"/>
              </a:rPr>
              <a:t>29</a:t>
            </a:r>
            <a:r>
              <a:rPr lang="en-US">
                <a:solidFill>
                  <a:srgbClr val="002060"/>
                </a:solidFill>
                <a:latin typeface="Times New Roman"/>
              </a:rPr>
              <a:t> августа 202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5</a:t>
            </a:r>
            <a:r>
              <a:rPr lang="en-US">
                <a:solidFill>
                  <a:srgbClr val="002060"/>
                </a:solidFill>
                <a:latin typeface="Times New Roman"/>
              </a:rPr>
              <a:t> г</a:t>
            </a:r>
            <a:r>
              <a:rPr lang="ru-RU">
                <a:solidFill>
                  <a:srgbClr val="002060"/>
                </a:solidFill>
                <a:latin typeface="Times New Roman"/>
              </a:rPr>
              <a:t>ода</a:t>
            </a:r>
            <a:endParaRPr/>
          </a:p>
        </p:txBody>
      </p:sp>
      <p:sp>
        <p:nvSpPr>
          <p:cNvPr id="8" name="CustomShape 7" hidden="0"/>
          <p:cNvSpPr>
            <a:spLocks noChangeShapeType="1" noGrp="1"/>
          </p:cNvSpPr>
          <p:nvPr isPhoto="0" userDrawn="0"/>
        </p:nvSpPr>
        <p:spPr bwMode="auto">
          <a:xfrm>
            <a:off x="0" y="333375"/>
            <a:ext cx="9144000" cy="357187"/>
          </a:xfrm>
          <a:prstGeom prst="rect">
            <a:avLst/>
          </a:prstGeom>
          <a:solidFill>
            <a:schemeClr val="dk2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9" name="CustomShape 8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" name="CustomShape 9" hidden="0"/>
          <p:cNvSpPr>
            <a:spLocks noChangeShapeType="1" noGrp="1"/>
          </p:cNvSpPr>
          <p:nvPr isPhoto="0" userDrawn="0"/>
        </p:nvSpPr>
        <p:spPr bwMode="auto">
          <a:xfrm>
            <a:off x="5509506" y="4448527"/>
            <a:ext cx="3706848" cy="821556"/>
          </a:xfrm>
          <a:prstGeom prst="rect">
            <a:avLst/>
          </a:prstGeom>
          <a:noFill/>
        </p:spPr>
        <p:txBody>
          <a:bodyPr lIns="90000" tIns="45000" rIns="90000" bIns="45000">
            <a:spAutoFit/>
          </a:bodyPr>
          <a:lstStyle/>
          <a:p>
            <a:pPr lvl="0">
              <a:defRPr/>
            </a:pPr>
            <a:r>
              <a:rPr sz="1600">
                <a:solidFill>
                  <a:srgbClr val="002060"/>
                </a:solidFill>
                <a:latin typeface="Times New Roman"/>
              </a:rPr>
              <a:t>Назина Марина Александровна,</a:t>
            </a:r>
            <a:endParaRPr sz="1600"/>
          </a:p>
          <a:p>
            <a:pPr lvl="0">
              <a:defRPr/>
            </a:pPr>
            <a:r>
              <a:rPr sz="1600">
                <a:solidFill>
                  <a:srgbClr val="002060"/>
                </a:solidFill>
                <a:latin typeface="Times New Roman"/>
              </a:rPr>
              <a:t>директор департамента культуры Костромской области</a:t>
            </a:r>
            <a:endParaRPr sz="1600"/>
          </a:p>
        </p:txBody>
      </p:sp>
      <p:sp>
        <p:nvSpPr>
          <p:cNvPr id="11" name="Прямоугольник 11" hidden="0"/>
          <p:cNvSpPr>
            <a:spLocks noChangeShapeType="1" noGrp="1"/>
          </p:cNvSpPr>
          <p:nvPr isPhoto="0" userDrawn="0"/>
        </p:nvSpPr>
        <p:spPr bwMode="auto">
          <a:xfrm>
            <a:off x="1178574" y="2022297"/>
            <a:ext cx="6786849" cy="16154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Деятельность </a:t>
            </a:r>
            <a:endParaRPr/>
          </a:p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учреждений дополнительного образования отрасли «Культура» в контексте реализации на территории Костромской области национального проекта «Семья» </a:t>
            </a:r>
            <a:endParaRPr/>
          </a:p>
          <a:p>
            <a:pPr algn="ctr">
              <a:defRPr/>
            </a:pPr>
            <a:r>
              <a:rPr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иных федеральных программ и проектов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5" hidden="0"/>
          <p:cNvSpPr>
            <a:spLocks noChangeShapeType="1" noGrp="1"/>
          </p:cNvSpPr>
          <p:nvPr isPhoto="0" userDrawn="0"/>
        </p:nvSpPr>
        <p:spPr bwMode="auto">
          <a:xfrm>
            <a:off x="214282" y="642918"/>
            <a:ext cx="8715436" cy="6000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Text Box 2" hidden="0"/>
          <p:cNvSpPr>
            <a:spLocks noChangeShapeType="1" noGrp="1"/>
          </p:cNvSpPr>
          <p:nvPr isPhoto="0" userDrawn="0"/>
        </p:nvSpPr>
        <p:spPr bwMode="auto">
          <a:xfrm>
            <a:off x="1403350" y="252412"/>
            <a:ext cx="7026275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400" algn="just">
              <a:defRPr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</a:rPr>
              <a:t>»</a:t>
            </a:r>
            <a:endParaRPr/>
          </a:p>
        </p:txBody>
      </p:sp>
      <p:sp>
        <p:nvSpPr>
          <p:cNvPr id="6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428728" y="142852"/>
            <a:ext cx="6143841" cy="33531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Ключевые задачи нового 2025 – 2026 учебного года</a:t>
            </a:r>
            <a:endParaRPr/>
          </a:p>
        </p:txBody>
      </p:sp>
      <p:sp>
        <p:nvSpPr>
          <p:cNvPr id="7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179387" cy="642918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0" y="500042"/>
            <a:ext cx="4859337" cy="144462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9" name="Прямоугольный треугольник 23" hidden="0"/>
          <p:cNvSpPr>
            <a:spLocks noChangeShapeType="1" noGrp="1"/>
          </p:cNvSpPr>
          <p:nvPr isPhoto="0" userDrawn="0"/>
        </p:nvSpPr>
        <p:spPr bwMode="auto">
          <a:xfrm flipH="1">
            <a:off x="4429124" y="2786058"/>
            <a:ext cx="4500592" cy="385765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0" name="Rectangle 3" hidden="0"/>
          <p:cNvSpPr>
            <a:spLocks noChangeShapeType="1" noGrp="1"/>
          </p:cNvSpPr>
          <p:nvPr isPhoto="0" userDrawn="0"/>
        </p:nvSpPr>
        <p:spPr bwMode="auto">
          <a:xfrm>
            <a:off x="285720" y="571480"/>
            <a:ext cx="4214842" cy="928694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Autofit/>
          </a:bodyPr>
          <a:lstStyle/>
          <a:p>
            <a:pPr lvl="0">
              <a:defRPr/>
            </a:pPr>
            <a:endParaRPr sz="16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ts val="1400"/>
              </a:lnSpc>
              <a:defRPr/>
            </a:pP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Укрепление кадров ДШИ, подготовка молодых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специалистов, их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трудоустройство и повышение квалификации работающих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сотрудников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endParaRPr sz="1600" b="1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1" name="Рисунок 14" descr="Picture background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14282" y="1357298"/>
            <a:ext cx="50006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6" hidden="0"/>
          <p:cNvSpPr/>
          <p:nvPr isPhoto="0" userDrawn="0"/>
        </p:nvSpPr>
        <p:spPr bwMode="auto">
          <a:xfrm>
            <a:off x="2857488" y="3786190"/>
            <a:ext cx="207170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8" hidden="0"/>
          <p:cNvSpPr/>
          <p:nvPr isPhoto="0" userDrawn="0"/>
        </p:nvSpPr>
        <p:spPr bwMode="auto">
          <a:xfrm>
            <a:off x="214282" y="4572008"/>
            <a:ext cx="4214842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Rectangle 1" hidden="0"/>
          <p:cNvSpPr>
            <a:spLocks noChangeArrowheads="1"/>
          </p:cNvSpPr>
          <p:nvPr isPhoto="0" userDrawn="0"/>
        </p:nvSpPr>
        <p:spPr bwMode="auto">
          <a:xfrm>
            <a:off x="142844" y="4071942"/>
            <a:ext cx="5072098" cy="2557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sz="1400">
                <a:latin typeface="Times New Roman"/>
                <a:cs typeface="Times New Roman"/>
              </a:rPr>
              <a:t>Преподаватель по классу фортепиано МБУ ДО «Островская ДШИ</a:t>
            </a:r>
            <a:r>
              <a:rPr sz="1400">
                <a:latin typeface="Times New Roman"/>
                <a:cs typeface="Times New Roman"/>
              </a:rPr>
              <a:t>» 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defRPr/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defRPr/>
            </a:pPr>
            <a:r>
              <a:rPr sz="1400">
                <a:latin typeface="Times New Roman"/>
                <a:cs typeface="Times New Roman"/>
              </a:rPr>
              <a:t>Руководитель клубного формирования-любительского объединения, Расловского СДК МБУК Дом народного творчества и досуга </a:t>
            </a:r>
            <a:r>
              <a:rPr sz="1400">
                <a:latin typeface="Times New Roman"/>
                <a:cs typeface="Times New Roman"/>
              </a:rPr>
              <a:t>Судиславского </a:t>
            </a:r>
            <a:r>
              <a:rPr sz="1400">
                <a:latin typeface="Times New Roman"/>
                <a:cs typeface="Times New Roman"/>
              </a:rPr>
              <a:t>района</a:t>
            </a:r>
            <a:endParaRPr/>
          </a:p>
          <a:p>
            <a:pPr>
              <a:lnSpc>
                <a:spcPts val="1200"/>
              </a:lnSpc>
              <a:defRPr/>
            </a:pPr>
            <a:r>
              <a:rPr sz="140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defRPr/>
            </a:pPr>
            <a:r>
              <a:rPr sz="1400">
                <a:latin typeface="Times New Roman"/>
                <a:cs typeface="Times New Roman"/>
              </a:rPr>
              <a:t>Художественный руководитель МКУК «Дом культуры» Кузьмищенского сельского поселения </a:t>
            </a:r>
            <a:r>
              <a:rPr sz="1400">
                <a:latin typeface="Times New Roman"/>
                <a:cs typeface="Times New Roman"/>
              </a:rPr>
              <a:t>Костромского </a:t>
            </a:r>
            <a:r>
              <a:rPr sz="1400">
                <a:latin typeface="Times New Roman"/>
                <a:cs typeface="Times New Roman"/>
              </a:rPr>
              <a:t>района</a:t>
            </a:r>
            <a:endParaRPr/>
          </a:p>
          <a:p>
            <a:pPr>
              <a:lnSpc>
                <a:spcPts val="1200"/>
              </a:lnSpc>
              <a:defRPr/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defRPr/>
            </a:pPr>
            <a:r>
              <a:rPr sz="1400">
                <a:latin typeface="Times New Roman"/>
                <a:cs typeface="Times New Roman"/>
              </a:rPr>
              <a:t>Художественный руководитель МКУК Дом культуры Середняковского сельского поселения </a:t>
            </a:r>
            <a:r>
              <a:rPr sz="1400">
                <a:latin typeface="Times New Roman"/>
                <a:cs typeface="Times New Roman"/>
              </a:rPr>
              <a:t>Костромского </a:t>
            </a:r>
            <a:r>
              <a:rPr sz="1400">
                <a:latin typeface="Times New Roman"/>
                <a:cs typeface="Times New Roman"/>
              </a:rPr>
              <a:t>района</a:t>
            </a:r>
            <a:endParaRPr/>
          </a:p>
          <a:p>
            <a:pPr>
              <a:lnSpc>
                <a:spcPts val="1200"/>
              </a:lnSpc>
              <a:defRPr/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defRPr/>
            </a:pPr>
            <a:r>
              <a:rPr sz="1400">
                <a:latin typeface="Times New Roman"/>
                <a:cs typeface="Times New Roman"/>
              </a:rPr>
              <a:t>Руководитель клубного формирования МБУК «Межпоселенческое клубно-библиотечное объединение» Красносельского района (Гридинский </a:t>
            </a:r>
            <a:r>
              <a:rPr sz="1400">
                <a:latin typeface="Times New Roman"/>
                <a:cs typeface="Times New Roman"/>
              </a:rPr>
              <a:t>СДК</a:t>
            </a:r>
            <a:r>
              <a:rPr sz="1400">
                <a:latin typeface="Times New Roman"/>
                <a:cs typeface="Times New Roman"/>
              </a:rPr>
              <a:t>)</a:t>
            </a:r>
            <a:r>
              <a:rPr sz="1400"/>
              <a:t> </a:t>
            </a:r>
            <a:endParaRPr lang="ru-RU" sz="14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3" hidden="0"/>
          <p:cNvSpPr>
            <a:spLocks noChangeShapeType="1" noGrp="1"/>
          </p:cNvSpPr>
          <p:nvPr isPhoto="0" userDrawn="0"/>
        </p:nvSpPr>
        <p:spPr bwMode="auto">
          <a:xfrm>
            <a:off x="5357818" y="928670"/>
            <a:ext cx="3429024" cy="5072098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sz="1400" b="1">
                <a:solidFill>
                  <a:srgbClr val="9E0000"/>
                </a:solidFill>
                <a:latin typeface="Times New Roman"/>
                <a:ea typeface="Times New Roman"/>
              </a:rPr>
              <a:t>Нормативные правовые документы, определяющие порядок и условия участия в программе </a:t>
            </a:r>
            <a:endParaRPr/>
          </a:p>
          <a:p>
            <a:pPr lvl="0" algn="ctr">
              <a:defRPr/>
            </a:pPr>
            <a:r>
              <a:rPr sz="1400" b="1">
                <a:solidFill>
                  <a:srgbClr val="9E0000"/>
                </a:solidFill>
                <a:latin typeface="Times New Roman"/>
                <a:ea typeface="Times New Roman"/>
              </a:rPr>
              <a:t>"Земский работник культуры "</a:t>
            </a:r>
            <a:endParaRPr/>
          </a:p>
          <a:p>
            <a:pPr lvl="0" algn="ctr">
              <a:defRPr/>
            </a:pPr>
            <a:r>
              <a:rPr sz="1400" b="1">
                <a:solidFill>
                  <a:srgbClr val="9E0000"/>
                </a:solidFill>
                <a:latin typeface="Times New Roman"/>
                <a:ea typeface="Times New Roman"/>
              </a:rPr>
              <a:t>в Костромской области</a:t>
            </a:r>
            <a:endParaRPr/>
          </a:p>
          <a:p>
            <a:pPr lvl="0" algn="ctr">
              <a:defRPr/>
            </a:pPr>
            <a:endParaRPr sz="1400" b="1">
              <a:solidFill>
                <a:srgbClr val="9E0000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r>
              <a:rPr sz="1400">
                <a:latin typeface="Times New Roman"/>
                <a:cs typeface="Times New Roman"/>
              </a:rPr>
              <a:t>Постановление </a:t>
            </a:r>
            <a:r>
              <a:rPr sz="1400">
                <a:latin typeface="Times New Roman"/>
                <a:cs typeface="Times New Roman"/>
              </a:rPr>
              <a:t>администрации Костромской </a:t>
            </a:r>
            <a:r>
              <a:rPr sz="1400">
                <a:latin typeface="Times New Roman"/>
                <a:cs typeface="Times New Roman"/>
              </a:rPr>
              <a:t>области </a:t>
            </a:r>
            <a:r>
              <a:rPr sz="1400">
                <a:latin typeface="Times New Roman"/>
                <a:cs typeface="Times New Roman"/>
              </a:rPr>
              <a:t>от 24.02.2025                   № </a:t>
            </a:r>
            <a:r>
              <a:rPr sz="1400">
                <a:latin typeface="Times New Roman"/>
                <a:cs typeface="Times New Roman"/>
              </a:rPr>
              <a:t>75-а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>
                <a:latin typeface="Times New Roman"/>
                <a:cs typeface="Times New Roman"/>
              </a:rPr>
              <a:t>О предоставлении </a:t>
            </a:r>
            <a:r>
              <a:rPr sz="1400">
                <a:latin typeface="Times New Roman"/>
                <a:cs typeface="Times New Roman"/>
              </a:rPr>
              <a:t>единовременных компенсационных выплат работникам культуры, прибывшим (переехавшим) в населенные пункты Костромской области с числом жителей до 50 </a:t>
            </a:r>
            <a:r>
              <a:rPr sz="1400">
                <a:latin typeface="Times New Roman"/>
                <a:cs typeface="Times New Roman"/>
              </a:rPr>
              <a:t>тысяч </a:t>
            </a:r>
            <a:r>
              <a:rPr sz="1400">
                <a:latin typeface="Times New Roman"/>
                <a:cs typeface="Times New Roman"/>
              </a:rPr>
              <a:t>человек»</a:t>
            </a:r>
            <a:endParaRPr/>
          </a:p>
          <a:p>
            <a:pPr lvl="0">
              <a:defRPr/>
            </a:pPr>
            <a:endParaRPr sz="1400">
              <a:latin typeface="Times New Roman"/>
              <a:cs typeface="Times New Roman"/>
            </a:endParaRPr>
          </a:p>
          <a:p>
            <a:pPr lvl="0">
              <a:defRPr/>
            </a:pPr>
            <a:r>
              <a:rPr sz="1400">
                <a:latin typeface="Times New Roman"/>
                <a:cs typeface="Times New Roman"/>
              </a:rPr>
              <a:t>Приказ </a:t>
            </a:r>
            <a:r>
              <a:rPr sz="1400">
                <a:latin typeface="Times New Roman"/>
                <a:cs typeface="Times New Roman"/>
              </a:rPr>
              <a:t>департамента культуры Костромской области от 27.03.2025 № 48 «О конкурсном отборе работников культуры на право получения единовременной компенсационной выплаты работникам культуры, прибывшим (переехавшим) в населенные пункты Костромской области с числом жителей до 50 тысяч человек»</a:t>
            </a:r>
            <a:endParaRPr sz="1400" b="1">
              <a:solidFill>
                <a:srgbClr val="9E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Rectangle 3" hidden="0"/>
          <p:cNvSpPr>
            <a:spLocks noChangeShapeType="1" noGrp="1"/>
          </p:cNvSpPr>
          <p:nvPr isPhoto="0" userDrawn="0"/>
        </p:nvSpPr>
        <p:spPr bwMode="auto">
          <a:xfrm>
            <a:off x="2857488" y="3500438"/>
            <a:ext cx="2357454" cy="571504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</a:rPr>
              <a:t>У</a:t>
            </a: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</a:rPr>
              <a:t>частники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программы</a:t>
            </a:r>
            <a:endParaRPr/>
          </a:p>
          <a:p>
            <a:pPr lvl="0" algn="ctr">
              <a:defRPr/>
            </a:pP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в 2025 году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7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786578" y="628652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5" hidden="0"/>
          <p:cNvSpPr>
            <a:spLocks noChangeShapeType="1" noGrp="1"/>
          </p:cNvSpPr>
          <p:nvPr isPhoto="0" userDrawn="0"/>
        </p:nvSpPr>
        <p:spPr bwMode="auto">
          <a:xfrm>
            <a:off x="214282" y="500042"/>
            <a:ext cx="8858312" cy="614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Box 2" hidden="0"/>
          <p:cNvSpPr>
            <a:spLocks noChangeShapeType="1" noGrp="1"/>
          </p:cNvSpPr>
          <p:nvPr isPhoto="0" userDrawn="0"/>
        </p:nvSpPr>
        <p:spPr bwMode="auto">
          <a:xfrm>
            <a:off x="1403350" y="252412"/>
            <a:ext cx="7026275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400" algn="just">
              <a:defRPr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</a:rPr>
              <a:t>»</a:t>
            </a:r>
            <a:endParaRPr/>
          </a:p>
        </p:txBody>
      </p:sp>
      <p:sp>
        <p:nvSpPr>
          <p:cNvPr id="6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500165" y="0"/>
            <a:ext cx="6143841" cy="33531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Ключевые задачи нового 2025 – 2026 учебного года</a:t>
            </a:r>
            <a:endParaRPr/>
          </a:p>
        </p:txBody>
      </p:sp>
      <p:sp>
        <p:nvSpPr>
          <p:cNvPr id="7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179387" cy="500042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0" y="357166"/>
            <a:ext cx="4859337" cy="144462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9" name="Rectangle 3" hidden="0"/>
          <p:cNvSpPr>
            <a:spLocks noChangeShapeType="1" noGrp="1"/>
          </p:cNvSpPr>
          <p:nvPr isPhoto="0" userDrawn="0"/>
        </p:nvSpPr>
        <p:spPr bwMode="auto">
          <a:xfrm>
            <a:off x="357158" y="714356"/>
            <a:ext cx="4000528" cy="1571636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Autofit/>
          </a:bodyPr>
          <a:lstStyle/>
          <a:p>
            <a:pPr lvl="0" algn="ctr">
              <a:lnSpc>
                <a:spcPts val="14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Патри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отическое воспитание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учащихся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endParaRPr sz="1400" b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lvl="0" algn="ctr">
              <a:lnSpc>
                <a:spcPts val="14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содержательное наполнение 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учебного и воспитательного процесса в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соответствии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endParaRPr/>
          </a:p>
          <a:p>
            <a:pPr lvl="0" algn="ctr">
              <a:lnSpc>
                <a:spcPts val="14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Основами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государственной политики по сохранению и укреплению традиционных российских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духовно-нравственных </a:t>
            </a: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ценностей</a:t>
            </a:r>
            <a:endParaRPr/>
          </a:p>
          <a:p>
            <a:pPr lvl="0" algn="ctr">
              <a:lnSpc>
                <a:spcPts val="14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cs typeface="Times New Roman"/>
              </a:rPr>
              <a:t>и с учетом ключевых тем 2025 года</a:t>
            </a:r>
            <a:endParaRPr sz="1400" b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" name="Рисунок 11" descr="https://kgtts.ru/upload/iblock/2c1/elnud2o25fl18fcm0okqcbpfi2bat14m.jpg" hidden="0"/>
          <p:cNvPicPr/>
          <p:nvPr isPhoto="0" userDrawn="0"/>
        </p:nvPicPr>
        <p:blipFill>
          <a:blip r:embed="rId2"/>
          <a:srcRect l="18527" t="10441" r="19716" b="12989"/>
          <a:stretch/>
        </p:blipFill>
        <p:spPr bwMode="auto">
          <a:xfrm>
            <a:off x="642909" y="2214554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Минус 13" hidden="0"/>
          <p:cNvSpPr/>
          <p:nvPr isPhoto="0" userDrawn="0"/>
        </p:nvSpPr>
        <p:spPr bwMode="auto">
          <a:xfrm>
            <a:off x="428596" y="4357694"/>
            <a:ext cx="3786214" cy="500066"/>
          </a:xfrm>
          <a:prstGeom prst="mathMinus">
            <a:avLst>
              <a:gd name="adj1" fmla="val 235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" hidden="0"/>
          <p:cNvSpPr>
            <a:spLocks noChangeArrowheads="1"/>
          </p:cNvSpPr>
          <p:nvPr isPhoto="0" userDrawn="0"/>
        </p:nvSpPr>
        <p:spPr bwMode="auto">
          <a:xfrm>
            <a:off x="4286248" y="714356"/>
            <a:ext cx="4572032" cy="5809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449263" algn="ctr" defTabSz="9144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>
                <a:ln>
                  <a:noFill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Детские школы искусств Костромской области - </a:t>
            </a:r>
            <a:endParaRPr lang="ru-RU" sz="1400" b="1" i="0" u="none" strike="noStrike" cap="none">
              <a:ln>
                <a:noFill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marR="0" lvl="0" indent="449263" algn="ctr" defTabSz="9144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>
                <a:ln>
                  <a:noFill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участники программы «Пушкинская карта»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МУДО «Детская музыкальная школа» г. Галич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МБУДО г. Костромы «Детская музыкальная школа №1 им. М.М.Ипполитова-Иванова»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МБУДО г. Костромы «Детская школа искусств № 2»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 ДО г. Костромы «Детская музыкальная школа </a:t>
            </a:r>
            <a:r>
              <a:rPr sz="1400">
                <a:latin typeface="Times New Roman"/>
                <a:cs typeface="Times New Roman"/>
              </a:rPr>
              <a:t>№ </a:t>
            </a:r>
            <a:r>
              <a:rPr sz="1400">
                <a:latin typeface="Times New Roman"/>
                <a:cs typeface="Times New Roman"/>
              </a:rPr>
              <a:t>3"</a:t>
            </a:r>
            <a:endParaRPr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МБУДО г. Костромы «Детская школа искусств № 4»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 ДО г. Костромы «Детская школа искусств № 6»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 ДО г. Костромы «Детская школа искусств № 8»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МБУДО г. Костромы «Детская музыкальная школа №9»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МБУДО г. Костромы «Детская </a:t>
            </a:r>
            <a:r>
              <a:rPr sz="1400">
                <a:latin typeface="Times New Roman"/>
                <a:cs typeface="Times New Roman"/>
              </a:rPr>
              <a:t>художественная </a:t>
            </a:r>
            <a:r>
              <a:rPr sz="1400">
                <a:latin typeface="Times New Roman"/>
                <a:cs typeface="Times New Roman"/>
              </a:rPr>
              <a:t>школа  </a:t>
            </a:r>
            <a:r>
              <a:rPr sz="1400">
                <a:latin typeface="Times New Roman"/>
                <a:cs typeface="Times New Roman"/>
              </a:rPr>
              <a:t>№ 1 им. Н. П. Шлеина»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 ДО г. Костромы«Детская </a:t>
            </a:r>
            <a:r>
              <a:rPr sz="1400">
                <a:latin typeface="Times New Roman"/>
                <a:cs typeface="Times New Roman"/>
              </a:rPr>
              <a:t>художественная </a:t>
            </a:r>
            <a:r>
              <a:rPr sz="1400">
                <a:latin typeface="Times New Roman"/>
                <a:cs typeface="Times New Roman"/>
              </a:rPr>
              <a:t>школа  </a:t>
            </a:r>
            <a:r>
              <a:rPr sz="1400">
                <a:latin typeface="Times New Roman"/>
                <a:cs typeface="Times New Roman"/>
              </a:rPr>
              <a:t>№ 2 им. Н.Н. Купреянова» 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МБОУДО «Никольская ДШИ» Костромского муниципального района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МБОУДО «Караваевская ДШИ» Костромского муниципального района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МБОУДО «Красносельская детская музыкальная школа» 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МБОУДО «Красносельская детская художественная школа им. В.Г. Ситникова» 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МБУ ДО школа искусств «Гармония» Мантуровского муниципального округа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МКУДО «Парфеньевская детская школа искусств»</a:t>
            </a:r>
            <a:endParaRPr/>
          </a:p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МКОДО «Сусанинская детская школа искусств»</a:t>
            </a:r>
            <a:endParaRPr/>
          </a:p>
          <a:p>
            <a:pPr marL="0" marR="0" lvl="0" indent="449263" algn="l" defTabSz="9144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3" name="Рисунок 14" descr="Picture background" hidden="0"/>
          <p:cNvPicPr/>
          <p:nvPr isPhoto="0" userDrawn="0"/>
        </p:nvPicPr>
        <p:blipFill>
          <a:blip r:embed="rId3"/>
          <a:srcRect l="4967" t="18085" r="4801" b="7180"/>
          <a:stretch/>
        </p:blipFill>
        <p:spPr bwMode="auto">
          <a:xfrm>
            <a:off x="642909" y="4714884"/>
            <a:ext cx="3286148" cy="18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715140" y="6215082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786578" y="6357958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pic>
        <p:nvPicPr>
          <p:cNvPr id="5" name="Рисунок 9" descr="Picture background" hidden="0"/>
          <p:cNvPicPr/>
          <p:nvPr isPhoto="0" userDrawn="0"/>
        </p:nvPicPr>
        <p:blipFill>
          <a:blip r:embed="rId2"/>
          <a:stretch/>
        </p:blipFill>
        <p:spPr bwMode="auto">
          <a:xfrm>
            <a:off x="714348" y="714356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C:\Users\User\Desktop\Мои документы\Образование\Школы\Конференция ДШИ\Конференция ДШИ 2025\1_sentyabrya.jpg" hidden="0"/>
          <p:cNvPicPr/>
          <p:nvPr isPhoto="0" userDrawn="0"/>
        </p:nvPicPr>
        <p:blipFill>
          <a:blip r:embed="rId3"/>
          <a:stretch/>
        </p:blipFill>
        <p:spPr bwMode="auto">
          <a:xfrm>
            <a:off x="5072066" y="714356"/>
            <a:ext cx="3643338" cy="25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Picture background" hidden="0"/>
          <p:cNvPicPr/>
          <p:nvPr isPhoto="0" userDrawn="0"/>
        </p:nvPicPr>
        <p:blipFill>
          <a:blip r:embed="rId4"/>
          <a:stretch/>
        </p:blipFill>
        <p:spPr bwMode="auto">
          <a:xfrm>
            <a:off x="6357950" y="5286388"/>
            <a:ext cx="2295527" cy="6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23" hidden="0"/>
          <p:cNvSpPr>
            <a:spLocks noChangeShapeType="1" noGrp="1"/>
          </p:cNvSpPr>
          <p:nvPr isPhoto="0" userDrawn="0"/>
        </p:nvSpPr>
        <p:spPr bwMode="auto">
          <a:xfrm flipH="1">
            <a:off x="4101943" y="2795763"/>
            <a:ext cx="4756336" cy="370504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Rectangle 4" hidden="0"/>
          <p:cNvSpPr>
            <a:spLocks noChangeShapeType="1" noGrp="1"/>
          </p:cNvSpPr>
          <p:nvPr isPhoto="0" userDrawn="0"/>
        </p:nvSpPr>
        <p:spPr bwMode="auto">
          <a:xfrm>
            <a:off x="2843211" y="5921375"/>
            <a:ext cx="185737" cy="368300"/>
          </a:xfrm>
          <a:prstGeom prst="rect">
            <a:avLst/>
          </a:prstGeom>
        </p:spPr>
        <p:txBody>
          <a:bodyPr lIns="91440" tIns="45720" rIns="91440" bIns="45720" anchor="ctr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Rectangle 33" hidden="0"/>
          <p:cNvSpPr>
            <a:spLocks noChangeShapeType="1" noGrp="1"/>
          </p:cNvSpPr>
          <p:nvPr isPhoto="0" userDrawn="0"/>
        </p:nvSpPr>
        <p:spPr bwMode="auto">
          <a:xfrm>
            <a:off x="2843211" y="5975350"/>
            <a:ext cx="185737" cy="368300"/>
          </a:xfrm>
          <a:prstGeom prst="rect">
            <a:avLst/>
          </a:prstGeom>
        </p:spPr>
        <p:txBody>
          <a:bodyPr lIns="91440" tIns="45720" rIns="91440" bIns="45720" anchor="ctr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Прямоугольник 1" hidden="0"/>
          <p:cNvSpPr>
            <a:spLocks noChangeShapeType="1" noGrp="1"/>
          </p:cNvSpPr>
          <p:nvPr isPhoto="0" userDrawn="0"/>
        </p:nvSpPr>
        <p:spPr bwMode="auto">
          <a:xfrm>
            <a:off x="381000" y="3133725"/>
            <a:ext cx="3475037" cy="2921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just">
              <a:defRPr/>
            </a:pPr>
            <a:r>
              <a:rPr lang="ru-RU" sz="1300">
                <a:solidFill>
                  <a:srgbClr val="002060"/>
                </a:solidFill>
              </a:rPr>
              <a:t>;</a:t>
            </a:r>
            <a:endParaRPr/>
          </a:p>
        </p:txBody>
      </p:sp>
      <p:sp>
        <p:nvSpPr>
          <p:cNvPr id="8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7010399" y="6357958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9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071562" y="5143500"/>
            <a:ext cx="7286625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5572132" y="1000108"/>
            <a:ext cx="3286148" cy="2786082"/>
          </a:xfrm>
          <a:prstGeom prst="rect">
            <a:avLst/>
          </a:prstGeom>
          <a:solidFill>
            <a:srgbClr val="DCE6F2"/>
          </a:solidFill>
        </p:spPr>
        <p:txBody>
          <a:bodyPr lIns="91440" tIns="45720" rIns="91440" bIns="45720">
            <a:noAutofit/>
          </a:bodyPr>
          <a:lstStyle/>
          <a:p>
            <a:pPr lvl="0" algn="ctr">
              <a:defRPr/>
            </a:pPr>
            <a:endParaRPr sz="1400" b="1" u="sng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0" algn="ctr">
              <a:defRPr/>
            </a:pPr>
            <a:r>
              <a:rPr sz="1400" b="1" u="sng">
                <a:solidFill>
                  <a:srgbClr val="C00000"/>
                </a:solidFill>
                <a:latin typeface="Times New Roman"/>
                <a:ea typeface="Times New Roman"/>
              </a:rPr>
              <a:t>Цель </a:t>
            </a:r>
            <a:r>
              <a:rPr sz="1400" b="1" u="sng">
                <a:solidFill>
                  <a:srgbClr val="C00000"/>
                </a:solidFill>
                <a:latin typeface="Times New Roman"/>
                <a:ea typeface="Times New Roman"/>
              </a:rPr>
              <a:t>развития дополнительного образования детей: </a:t>
            </a:r>
            <a:endParaRPr/>
          </a:p>
          <a:p>
            <a:pPr lvl="0" algn="ctr">
              <a:defRPr/>
            </a:pPr>
            <a:endParaRPr/>
          </a:p>
          <a:p>
            <a:pPr lvl="0" algn="just">
              <a:defRPr/>
            </a:pPr>
            <a:r>
              <a:rPr sz="1400">
                <a:latin typeface="Times New Roman"/>
                <a:ea typeface="Times New Roman"/>
              </a:rPr>
              <a:t>создание условий для самореализации и развития талантов детей, а также воспитание высоконравственной, гармонично развитой и социально ответственной личности</a:t>
            </a:r>
            <a:endParaRPr/>
          </a:p>
        </p:txBody>
      </p:sp>
      <p:sp>
        <p:nvSpPr>
          <p:cNvPr id="11" name="CustomShape 2" hidden="0"/>
          <p:cNvSpPr>
            <a:spLocks noChangeShapeType="1" noGrp="1"/>
          </p:cNvSpPr>
          <p:nvPr isPhoto="0" userDrawn="0"/>
        </p:nvSpPr>
        <p:spPr bwMode="auto">
          <a:xfrm>
            <a:off x="0" y="530575"/>
            <a:ext cx="9144000" cy="358774"/>
          </a:xfrm>
          <a:prstGeom prst="rect">
            <a:avLst/>
          </a:prstGeom>
          <a:solidFill>
            <a:srgbClr val="B9CDE5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12" name="CustomShape 3" hidden="0"/>
          <p:cNvSpPr>
            <a:spLocks noChangeShapeType="1" noGrp="1"/>
          </p:cNvSpPr>
          <p:nvPr isPhoto="0" userDrawn="0"/>
        </p:nvSpPr>
        <p:spPr bwMode="auto">
          <a:xfrm>
            <a:off x="0" y="388496"/>
            <a:ext cx="9144000" cy="358774"/>
          </a:xfrm>
          <a:prstGeom prst="rect">
            <a:avLst/>
          </a:prstGeom>
          <a:solidFill>
            <a:schemeClr val="accent1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13" name="CustomShape 7" hidden="0"/>
          <p:cNvSpPr>
            <a:spLocks noChangeShapeType="1" noGrp="1"/>
          </p:cNvSpPr>
          <p:nvPr isPhoto="0" userDrawn="0"/>
        </p:nvSpPr>
        <p:spPr bwMode="auto">
          <a:xfrm>
            <a:off x="0" y="209902"/>
            <a:ext cx="9144000" cy="357186"/>
          </a:xfrm>
          <a:prstGeom prst="rect">
            <a:avLst/>
          </a:prstGeom>
          <a:solidFill>
            <a:schemeClr val="dk2"/>
          </a:solidFill>
        </p:spPr>
        <p:txBody>
          <a:bodyPr lIns="90000" tIns="45000" rIns="90000" bIns="45000" anchor="ctr" anchorCtr="0"/>
          <a:lstStyle/>
          <a:p>
            <a:pPr lvl="0" algn="ctr">
              <a:defRPr/>
            </a:pPr>
            <a:endParaRPr/>
          </a:p>
        </p:txBody>
      </p:sp>
      <p:sp>
        <p:nvSpPr>
          <p:cNvPr id="14" name="Прямоугольник 32" hidden="0"/>
          <p:cNvSpPr>
            <a:spLocks noChangeShapeType="1"/>
          </p:cNvSpPr>
          <p:nvPr isPhoto="0" userDrawn="0"/>
        </p:nvSpPr>
        <p:spPr bwMode="auto">
          <a:xfrm>
            <a:off x="5357818" y="5286388"/>
            <a:ext cx="3500462" cy="1285884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>
            <a:prstShdw dir="2700000" prst="shdw1">
              <a:scrgbClr r="0" g="0" b="0"/>
            </a:prstShdw>
          </a:effectLst>
        </p:spPr>
        <p:txBody>
          <a:bodyPr lIns="121919" tIns="121919" rIns="121919" bIns="121919" anchor="ctr" anchorCtr="0"/>
          <a:lstStyle>
            <a:lvl1pPr marL="0" indent="0" algn="l" defTabSz="1422399">
              <a:lnSpc>
                <a:spcPct val="100000"/>
              </a:lnSpc>
              <a:buNone/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0" algn="l" defTabSz="1422399">
              <a:lnSpc>
                <a:spcPct val="100000"/>
              </a:lnSpc>
              <a:buNone/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0" algn="l" defTabSz="1422399">
              <a:lnSpc>
                <a:spcPct val="100000"/>
              </a:lnSpc>
              <a:buNone/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0" algn="l" defTabSz="1422399">
              <a:lnSpc>
                <a:spcPct val="100000"/>
              </a:lnSpc>
              <a:buNone/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0" algn="l" defTabSz="1422399">
              <a:lnSpc>
                <a:spcPct val="100000"/>
              </a:lnSpc>
              <a:buNone/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5pPr>
            <a:lvl6pPr defTabSz="1422399">
              <a:defRPr lang="ru-RU" sz="1800"/>
            </a:lvl6pPr>
            <a:lvl7pPr defTabSz="1422399">
              <a:defRPr lang="ru-RU" sz="1800"/>
            </a:lvl7pPr>
            <a:lvl8pPr defTabSz="1422399">
              <a:defRPr lang="ru-RU" sz="1800"/>
            </a:lvl8pPr>
            <a:lvl9pPr defTabSz="1422399">
              <a:defRPr lang="ru-RU" sz="1800"/>
            </a:lvl9pPr>
          </a:lstStyle>
          <a:p>
            <a:pPr algn="ctr">
              <a:lnSpc>
                <a:spcPts val="1600"/>
              </a:lnSpc>
              <a:defRPr/>
            </a:pPr>
            <a:endParaRPr lang="ru-RU" sz="1800" b="1" i="0" u="none" strike="noStrike" cap="none" spc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600"/>
              </a:lnSpc>
              <a:defRPr/>
            </a:pPr>
            <a:r>
              <a:rPr sz="1400" b="1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1400" b="1" i="1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тверждена</a:t>
            </a:r>
            <a:r>
              <a:rPr lang="ru-RU" sz="1400" b="1" i="1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i="1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распоряжением Правительства </a:t>
            </a:r>
            <a:r>
              <a:rPr lang="ru-RU" sz="1400" b="1" i="1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Российской Федерации </a:t>
            </a:r>
            <a:endParaRPr lang="ru-RU" sz="1400" b="1" i="1" u="none" strike="noStrike" cap="none" spc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600"/>
              </a:lnSpc>
              <a:defRPr/>
            </a:pPr>
            <a:r>
              <a:rPr lang="ru-RU" sz="1400" b="1" i="1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 31 марта 2022 года N 678-р)</a:t>
            </a:r>
            <a:endParaRPr sz="1400" b="1" i="1">
              <a:solidFill>
                <a:srgbClr val="002060"/>
              </a:solidFill>
            </a:endParaRPr>
          </a:p>
        </p:txBody>
      </p:sp>
      <p:pic>
        <p:nvPicPr>
          <p:cNvPr id="15" name="Рисунок 16" descr="C:\Users\User\Desktop\Мои документы\Образование\Школы\Конференция ДШИ\Конференция ДШИ 2025\k28PxnLZvV3yNlRpMUyR5UQykgZUirAYlR3gDJN5UDGUb2WJh-y6xMijGVqfi_AHB3OPzsZ8hMJiLrZ2hJW-bVzA.jpg" hidden="0"/>
          <p:cNvPicPr/>
          <p:nvPr isPhoto="0" userDrawn="0"/>
        </p:nvPicPr>
        <p:blipFill>
          <a:blip r:embed="rId2"/>
          <a:stretch/>
        </p:blipFill>
        <p:spPr bwMode="auto">
          <a:xfrm>
            <a:off x="428596" y="2786058"/>
            <a:ext cx="49292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8" descr="Picture background" hidden="0"/>
          <p:cNvPicPr/>
          <p:nvPr isPhoto="0" userDrawn="0"/>
        </p:nvPicPr>
        <p:blipFill>
          <a:blip r:embed="rId3"/>
          <a:srcRect l="16620" t="17893" r="18504" b="55916"/>
          <a:stretch/>
        </p:blipFill>
        <p:spPr bwMode="auto">
          <a:xfrm>
            <a:off x="428596" y="1000108"/>
            <a:ext cx="37147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Picture background" hidden="0"/>
          <p:cNvPicPr/>
          <p:nvPr isPhoto="0" userDrawn="0"/>
        </p:nvPicPr>
        <p:blipFill>
          <a:blip r:embed="rId4"/>
          <a:srcRect l="81495" t="0" r="0" b="55916"/>
          <a:stretch/>
        </p:blipFill>
        <p:spPr bwMode="auto">
          <a:xfrm>
            <a:off x="4143372" y="1000108"/>
            <a:ext cx="12090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2" descr="dshi_notas-musicales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429000" y="2928936"/>
            <a:ext cx="5453061" cy="3786186"/>
          </a:xfrm>
          <a:prstGeom prst="rect">
            <a:avLst/>
          </a:prstGeom>
          <a:noFill/>
        </p:spPr>
      </p:pic>
      <p:pic>
        <p:nvPicPr>
          <p:cNvPr id="5" name="Picture 22" descr="dshi_notas-musicales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214311" y="2857500"/>
            <a:ext cx="4857750" cy="3857625"/>
          </a:xfrm>
          <a:prstGeom prst="rect">
            <a:avLst/>
          </a:prstGeom>
          <a:noFill/>
        </p:spPr>
      </p:pic>
      <p:sp>
        <p:nvSpPr>
          <p:cNvPr id="6" name="Rectangle 1" hidden="0"/>
          <p:cNvSpPr>
            <a:spLocks noChangeShapeType="1" noGrp="1"/>
          </p:cNvSpPr>
          <p:nvPr isPhoto="0" userDrawn="0"/>
        </p:nvSpPr>
        <p:spPr bwMode="auto">
          <a:xfrm flipH="0" flipV="0">
            <a:off x="3927296" y="877736"/>
            <a:ext cx="4868487" cy="1441773"/>
          </a:xfrm>
          <a:prstGeom prst="rect">
            <a:avLst/>
          </a:prstGeom>
        </p:spPr>
        <p:txBody>
          <a:bodyPr lIns="91440" tIns="152352" rIns="91440" bIns="134893" anchor="ctr" anchorCtr="0">
            <a:noAutofit/>
          </a:bodyPr>
          <a:lstStyle/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Динамика численности учащихся ДШИ Костромской области</a:t>
            </a:r>
            <a:endParaRPr/>
          </a:p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в период</a:t>
            </a:r>
            <a:endParaRPr/>
          </a:p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с 2019 года по 2024 год составила 106,2%</a:t>
            </a:r>
            <a:endParaRPr/>
          </a:p>
        </p:txBody>
      </p:sp>
      <p:sp>
        <p:nvSpPr>
          <p:cNvPr id="7" name="Text Box 2" hidden="0"/>
          <p:cNvSpPr>
            <a:spLocks noChangeShapeType="1" noGrp="1"/>
          </p:cNvSpPr>
          <p:nvPr isPhoto="0" userDrawn="0"/>
        </p:nvSpPr>
        <p:spPr bwMode="auto">
          <a:xfrm>
            <a:off x="8243886" y="6429375"/>
            <a:ext cx="900111" cy="307974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399" algn="just">
              <a:defRPr/>
            </a:pPr>
            <a:r>
              <a:rPr sz="1400" b="1">
                <a:solidFill>
                  <a:schemeClr val="lt1"/>
                </a:solidFill>
              </a:rPr>
              <a:t>1</a:t>
            </a:r>
            <a:endParaRPr/>
          </a:p>
        </p:txBody>
      </p:sp>
      <p:sp>
        <p:nvSpPr>
          <p:cNvPr id="8" name="Прямоугольник 1" hidden="0"/>
          <p:cNvSpPr>
            <a:spLocks noChangeShapeType="1" noGrp="1"/>
          </p:cNvSpPr>
          <p:nvPr isPhoto="0" userDrawn="0"/>
        </p:nvSpPr>
        <p:spPr bwMode="auto">
          <a:xfrm>
            <a:off x="5130799" y="4408486"/>
            <a:ext cx="4395786" cy="33654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1217611" y="5295898"/>
            <a:ext cx="7646986" cy="113347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0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5810249" y="3071811"/>
            <a:ext cx="3333749" cy="3071811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>
              <a:defRPr/>
            </a:pPr>
            <a:endParaRPr lang="en-US" sz="1400"/>
          </a:p>
          <a:p>
            <a:pPr lvl="0">
              <a:defRPr/>
            </a:pPr>
            <a:endParaRPr/>
          </a:p>
        </p:txBody>
      </p:sp>
      <p:sp>
        <p:nvSpPr>
          <p:cNvPr id="11" name="Rectangle 1" hidden="0"/>
          <p:cNvSpPr>
            <a:spLocks noChangeShapeType="1" noGrp="1"/>
          </p:cNvSpPr>
          <p:nvPr isPhoto="0" userDrawn="0"/>
        </p:nvSpPr>
        <p:spPr bwMode="auto">
          <a:xfrm>
            <a:off x="5286375" y="4429125"/>
            <a:ext cx="3857625" cy="276224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tabLst>
                <a:tab pos="539749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tabLst>
                <a:tab pos="539749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tabLst>
                <a:tab pos="539749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tabLst>
                <a:tab pos="539749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tabLst>
                <a:tab pos="539749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539749" algn="l"/>
              </a:tabLst>
              <a:defRPr lang="ru-RU" sz="1800"/>
            </a:lvl6pPr>
            <a:lvl7pPr>
              <a:tabLst>
                <a:tab pos="539749" algn="l"/>
              </a:tabLst>
              <a:defRPr lang="ru-RU" sz="1800"/>
            </a:lvl7pPr>
            <a:lvl8pPr>
              <a:tabLst>
                <a:tab pos="539749" algn="l"/>
              </a:tabLst>
              <a:defRPr lang="ru-RU" sz="1800"/>
            </a:lvl8pPr>
            <a:lvl9pPr>
              <a:tabLst>
                <a:tab pos="539749" algn="l"/>
              </a:tabLst>
              <a:defRPr lang="ru-RU" sz="1800"/>
            </a:lvl9pPr>
          </a:lstStyle>
          <a:p>
            <a:pPr lvl="0">
              <a:defRPr/>
            </a:pPr>
            <a:r>
              <a:rPr lang="ru-RU" sz="1200" b="1">
                <a:solidFill>
                  <a:srgbClr val="002060"/>
                </a:solidFill>
              </a:rPr>
              <a:t> </a:t>
            </a:r>
            <a:endParaRPr/>
          </a:p>
        </p:txBody>
      </p:sp>
      <p:sp>
        <p:nvSpPr>
          <p:cNvPr id="12" name="Прямоугольник 22" hidden="0"/>
          <p:cNvSpPr>
            <a:spLocks noChangeShapeType="1" noGrp="1"/>
          </p:cNvSpPr>
          <p:nvPr isPhoto="0" userDrawn="0"/>
        </p:nvSpPr>
        <p:spPr bwMode="auto">
          <a:xfrm>
            <a:off x="0" y="3452811"/>
            <a:ext cx="4143375" cy="5841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</p:txBody>
      </p:sp>
      <p:pic>
        <p:nvPicPr>
          <p:cNvPr id="13" name="Picture 3" descr="C:\Users\User\Desktop\театры-малых-городов-ед-рос.jpg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5001875" y="11787186"/>
            <a:ext cx="20574000" cy="20574000"/>
          </a:xfrm>
          <a:prstGeom prst="rect">
            <a:avLst/>
          </a:prstGeom>
          <a:noFill/>
        </p:spPr>
      </p:pic>
      <p:sp>
        <p:nvSpPr>
          <p:cNvPr id="14" name="AutoShape 5" descr="https://stavropol.er.ru/media/userdata/news/2017/07/17/cf4b0e33720628b59685da80c4392dd4.jpg" hidden="0"/>
          <p:cNvSpPr>
            <a:spLocks noChangeShapeType="1" noGrp="1"/>
          </p:cNvSpPr>
          <p:nvPr isPhoto="0" userDrawn="0"/>
        </p:nvSpPr>
        <p:spPr bwMode="auto">
          <a:xfrm>
            <a:off x="155574" y="-144461"/>
            <a:ext cx="304799" cy="30479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5" name="AutoShape 7" descr="https://stavropol.er.ru/media/userdata/news/2017/07/17/cf4b0e33720628b59685da80c4392dd4.jpg" hidden="0"/>
          <p:cNvSpPr>
            <a:spLocks noChangeShapeType="1" noGrp="1"/>
          </p:cNvSpPr>
          <p:nvPr isPhoto="0" userDrawn="0"/>
        </p:nvSpPr>
        <p:spPr bwMode="auto">
          <a:xfrm>
            <a:off x="155574" y="-144461"/>
            <a:ext cx="304799" cy="304799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/>
          </a:p>
        </p:txBody>
      </p:sp>
      <p:sp>
        <p:nvSpPr>
          <p:cNvPr id="16" name="Text Box 2" hidden="0"/>
          <p:cNvSpPr>
            <a:spLocks noChangeShapeType="1" noGrp="1"/>
          </p:cNvSpPr>
          <p:nvPr isPhoto="0" userDrawn="0"/>
        </p:nvSpPr>
        <p:spPr bwMode="auto">
          <a:xfrm flipH="0" flipV="0">
            <a:off x="212567" y="160336"/>
            <a:ext cx="8217090" cy="579154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indent="533399" algn="just">
              <a:defRPr/>
            </a:pP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</a:rPr>
              <a:t>Численный контингент учащихся детских школ искусств Костромской области</a:t>
            </a:r>
            <a:endParaRPr sz="1600"/>
          </a:p>
        </p:txBody>
      </p:sp>
      <p:sp>
        <p:nvSpPr>
          <p:cNvPr id="17" name="Номер слайда 19" hidden="0"/>
          <p:cNvSpPr>
            <a:spLocks noAdjustHandles="0" noChangeArrowheads="0"/>
          </p:cNvSpPr>
          <p:nvPr isPhoto="0" userDrawn="0">
            <p:ph type="sldNum" hasCustomPrompt="0"/>
          </p:nvPr>
        </p:nvSpPr>
        <p:spPr bwMode="auto">
          <a:xfrm>
            <a:off x="6553199" y="6356349"/>
            <a:ext cx="2133599" cy="365124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EF2E619B-41A9-AC05-07F7-D258162AA416}" type="slidenum">
              <a:rPr sz="12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graphicFrame>
        <p:nvGraphicFramePr>
          <p:cNvPr id="18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2664373" y="2513407"/>
          <a:ext cx="6313365" cy="385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" hidden="0"/>
          <p:cNvSpPr/>
          <p:nvPr isPhoto="0" userDrawn="0"/>
        </p:nvSpPr>
        <p:spPr bwMode="auto">
          <a:xfrm flipH="0" flipV="0">
            <a:off x="3589101" y="4567236"/>
            <a:ext cx="732012" cy="29333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10692</a:t>
            </a:r>
            <a:r>
              <a:rPr sz="1600" b="1">
                <a:latin typeface="Times New Roman"/>
                <a:ea typeface="Times New Roman"/>
                <a:cs typeface="Times New Roman"/>
              </a:rPr>
              <a:t>7</a:t>
            </a:r>
            <a:endParaRPr/>
          </a:p>
        </p:txBody>
      </p:sp>
      <p:sp>
        <p:nvSpPr>
          <p:cNvPr id="20" name="" hidden="0"/>
          <p:cNvSpPr/>
          <p:nvPr isPhoto="0" userDrawn="0"/>
        </p:nvSpPr>
        <p:spPr bwMode="auto">
          <a:xfrm flipH="0" flipV="0">
            <a:off x="4580820" y="3223944"/>
            <a:ext cx="705555" cy="29103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11175</a:t>
            </a:r>
            <a:r>
              <a:rPr sz="1600" b="1">
                <a:latin typeface="Times New Roman"/>
                <a:ea typeface="Times New Roman"/>
                <a:cs typeface="Times New Roman"/>
              </a:rPr>
              <a:t>7</a:t>
            </a:r>
            <a:endParaRPr/>
          </a:p>
        </p:txBody>
      </p:sp>
      <p:sp>
        <p:nvSpPr>
          <p:cNvPr id="21" name="" hidden="0"/>
          <p:cNvSpPr/>
          <p:nvPr isPhoto="0" userDrawn="0"/>
        </p:nvSpPr>
        <p:spPr bwMode="auto">
          <a:xfrm flipH="0" flipV="0">
            <a:off x="5340603" y="3897045"/>
            <a:ext cx="692345" cy="27869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11078</a:t>
            </a:r>
            <a:endParaRPr/>
          </a:p>
        </p:txBody>
      </p:sp>
      <p:sp>
        <p:nvSpPr>
          <p:cNvPr id="22" name="" hidden="0"/>
          <p:cNvSpPr/>
          <p:nvPr isPhoto="0" userDrawn="0"/>
        </p:nvSpPr>
        <p:spPr bwMode="auto">
          <a:xfrm flipH="0" flipV="0">
            <a:off x="6699679" y="3592774"/>
            <a:ext cx="694110" cy="30426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11174</a:t>
            </a:r>
            <a:endParaRPr/>
          </a:p>
        </p:txBody>
      </p:sp>
      <p:sp>
        <p:nvSpPr>
          <p:cNvPr id="23" name="" hidden="0"/>
          <p:cNvSpPr/>
          <p:nvPr isPhoto="0" userDrawn="0"/>
        </p:nvSpPr>
        <p:spPr bwMode="auto">
          <a:xfrm flipH="0" flipV="0">
            <a:off x="7143750" y="2932905"/>
            <a:ext cx="696735" cy="29103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11323</a:t>
            </a:r>
            <a:r>
              <a:rPr sz="1600" b="1">
                <a:latin typeface="Times New Roman"/>
                <a:ea typeface="Times New Roman"/>
                <a:cs typeface="Times New Roman"/>
              </a:rPr>
              <a:t>7</a:t>
            </a:r>
            <a:endParaRPr/>
          </a:p>
        </p:txBody>
      </p:sp>
      <p:sp>
        <p:nvSpPr>
          <p:cNvPr id="24" name="CustomShape 9" hidden="0"/>
          <p:cNvSpPr>
            <a:spLocks noChangeShapeType="1" noGrp="1"/>
          </p:cNvSpPr>
          <p:nvPr isPhoto="0" userDrawn="0"/>
        </p:nvSpPr>
        <p:spPr bwMode="auto">
          <a:xfrm flipH="0" flipV="0">
            <a:off x="155574" y="643817"/>
            <a:ext cx="3072349" cy="2160762"/>
          </a:xfrm>
          <a:prstGeom prst="rect">
            <a:avLst/>
          </a:prstGeom>
          <a:solidFill>
            <a:srgbClr val="E6E0EC"/>
          </a:solidFill>
        </p:spPr>
        <p:txBody>
          <a:bodyPr lIns="90000" tIns="45000" rIns="90000" bIns="45000">
            <a:noAutofit/>
          </a:bodyPr>
          <a:lstStyle/>
          <a:p>
            <a:pPr lvl="0" algn="ctr">
              <a:defRPr/>
            </a:pPr>
            <a:endParaRPr lang="en-US" sz="1600"/>
          </a:p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Сеть образовательных организаций, осуществляющих деятельность в сфере дополнительного образования культуры и искусства</a:t>
            </a: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 - </a:t>
            </a:r>
            <a:endParaRPr sz="1600" b="1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0" algn="ctr"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52 единицы</a:t>
            </a:r>
            <a:endParaRPr/>
          </a:p>
        </p:txBody>
      </p:sp>
      <p:sp>
        <p:nvSpPr>
          <p:cNvPr id="25" name="" hidden="0"/>
          <p:cNvSpPr/>
          <p:nvPr isPhoto="0" userDrawn="0"/>
        </p:nvSpPr>
        <p:spPr bwMode="auto">
          <a:xfrm flipH="0" flipV="0">
            <a:off x="8099048" y="2857500"/>
            <a:ext cx="696735" cy="29103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11357</a:t>
            </a:r>
            <a:r>
              <a:rPr sz="1600" b="1">
                <a:latin typeface="Times New Roman"/>
                <a:ea typeface="Times New Roman"/>
                <a:cs typeface="Times New Roman"/>
              </a:rPr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179387" cy="908050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0" y="760412"/>
            <a:ext cx="4859337" cy="144462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6" name="Прямоугольник 4" hidden="0"/>
          <p:cNvSpPr>
            <a:spLocks noChangeShapeType="1" noGrp="1"/>
          </p:cNvSpPr>
          <p:nvPr isPhoto="0" userDrawn="0"/>
        </p:nvSpPr>
        <p:spPr bwMode="auto">
          <a:xfrm>
            <a:off x="285750" y="214312"/>
            <a:ext cx="5500687" cy="3651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Rectangle 2" hidden="0"/>
          <p:cNvSpPr>
            <a:spLocks noChangeShapeType="1" noGrp="1"/>
          </p:cNvSpPr>
          <p:nvPr isPhoto="0" userDrawn="0"/>
        </p:nvSpPr>
        <p:spPr bwMode="auto">
          <a:xfrm>
            <a:off x="285750" y="0"/>
            <a:ext cx="8501062" cy="762000"/>
          </a:xfrm>
          <a:prstGeom prst="rect">
            <a:avLst/>
          </a:prstGeom>
          <a:noFill/>
        </p:spPr>
        <p:txBody>
          <a:bodyPr lIns="45720" tIns="45720" rIns="45720" bIns="45720" anchor="b"/>
          <a:lstStyle/>
          <a:p>
            <a:pPr>
              <a:defRPr/>
            </a:pPr>
            <a:endParaRPr/>
          </a:p>
        </p:txBody>
      </p:sp>
      <p:sp>
        <p:nvSpPr>
          <p:cNvPr id="8" name="Rectangle 2" hidden="0"/>
          <p:cNvSpPr>
            <a:spLocks noChangeShapeType="1" noGrp="1"/>
          </p:cNvSpPr>
          <p:nvPr isPhoto="0" userDrawn="0"/>
        </p:nvSpPr>
        <p:spPr bwMode="auto">
          <a:xfrm>
            <a:off x="500034" y="-142900"/>
            <a:ext cx="7715250" cy="669925"/>
          </a:xfrm>
          <a:prstGeom prst="rect">
            <a:avLst/>
          </a:prstGeom>
          <a:noFill/>
        </p:spPr>
        <p:txBody>
          <a:bodyPr lIns="45720" tIns="45720" rIns="45720" bIns="45720" anchor="b"/>
          <a:lstStyle/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Капитальный ремонт зданий детских школ искусств</a:t>
            </a:r>
            <a:endParaRPr/>
          </a:p>
        </p:txBody>
      </p:sp>
      <p:sp>
        <p:nvSpPr>
          <p:cNvPr id="9" name="Прямоугольник 18" hidden="0"/>
          <p:cNvSpPr>
            <a:spLocks noChangeShapeType="1" noGrp="1"/>
          </p:cNvSpPr>
          <p:nvPr isPhoto="0" userDrawn="0"/>
        </p:nvSpPr>
        <p:spPr bwMode="auto">
          <a:xfrm>
            <a:off x="0" y="2928934"/>
            <a:ext cx="4802504" cy="2186974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>
              <a:lnSpc>
                <a:spcPts val="1500"/>
              </a:lnSpc>
              <a:defRPr/>
            </a:pP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          </a:t>
            </a: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2020 год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– 18,2 млн. руб.</a:t>
            </a:r>
            <a:endParaRPr sz="1400"/>
          </a:p>
          <a:p>
            <a:pPr lvl="1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художественная школа  г. Шарья</a:t>
            </a:r>
            <a:endParaRPr sz="1400"/>
          </a:p>
          <a:p>
            <a:pPr lvl="1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музыкальная школа  г. Буй</a:t>
            </a:r>
            <a:endParaRPr sz="1400"/>
          </a:p>
          <a:p>
            <a:pPr lvl="1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школа искусств г. Волгореченск (2 здания)</a:t>
            </a:r>
            <a:endParaRPr sz="1400"/>
          </a:p>
          <a:p>
            <a:pPr lvl="1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Сухоноговская детская школа искусств </a:t>
            </a:r>
            <a:endParaRPr sz="1400"/>
          </a:p>
          <a:p>
            <a:pPr lvl="1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Пыщугская детская школа искусств </a:t>
            </a:r>
            <a:endParaRPr sz="1400"/>
          </a:p>
          <a:p>
            <a:pPr lvl="1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Антроповская детская школа искусств</a:t>
            </a:r>
            <a:endParaRPr sz="1400"/>
          </a:p>
        </p:txBody>
      </p:sp>
      <p:sp>
        <p:nvSpPr>
          <p:cNvPr id="10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5429256" y="4357694"/>
            <a:ext cx="3388408" cy="853474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>
              <a:lnSpc>
                <a:spcPts val="15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2022 год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– 19,9 млн. руб.</a:t>
            </a:r>
            <a:endParaRPr sz="1400"/>
          </a:p>
          <a:p>
            <a:pPr lvl="0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Космынинская  ДШИ </a:t>
            </a:r>
            <a:endParaRPr/>
          </a:p>
          <a:p>
            <a:pPr lvl="0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муниципального района город Нерехта и Нерехтский район</a:t>
            </a:r>
            <a:endParaRPr sz="1400"/>
          </a:p>
          <a:p>
            <a:pPr lvl="0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школа искусств № 4, г. Кострома</a:t>
            </a:r>
            <a:endParaRPr sz="1400"/>
          </a:p>
        </p:txBody>
      </p:sp>
      <p:sp>
        <p:nvSpPr>
          <p:cNvPr id="11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285720" y="1285860"/>
            <a:ext cx="4275335" cy="1158275"/>
          </a:xfrm>
          <a:prstGeom prst="rect">
            <a:avLst/>
          </a:prstGeom>
          <a:solidFill>
            <a:schemeClr val="lt1"/>
          </a:solidFill>
        </p:spPr>
        <p:txBody>
          <a:bodyPr lIns="91440" tIns="45720" rIns="91440" bIns="45720">
            <a:noAutofit/>
          </a:bodyPr>
          <a:lstStyle/>
          <a:p>
            <a:pPr lvl="0" algn="ctr"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2020- 2024 годы:</a:t>
            </a:r>
            <a:endParaRPr sz="1600"/>
          </a:p>
          <a:p>
            <a:pPr lvl="0" algn="ctr"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выполнен капитальный ремонт </a:t>
            </a:r>
            <a:endParaRPr/>
          </a:p>
          <a:p>
            <a:pPr lvl="0" algn="ctr"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19 зданий ДШИ,</a:t>
            </a:r>
            <a:endParaRPr sz="1600"/>
          </a:p>
          <a:p>
            <a:pPr lvl="0" algn="ctr"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средства федерального бюджета составили </a:t>
            </a:r>
            <a:endParaRPr/>
          </a:p>
          <a:p>
            <a:pPr lvl="0" algn="ctr">
              <a:defRPr/>
            </a:pPr>
            <a:r>
              <a:rPr sz="1600" b="1">
                <a:solidFill>
                  <a:srgbClr val="C00000"/>
                </a:solidFill>
                <a:latin typeface="Times New Roman"/>
                <a:ea typeface="Times New Roman"/>
              </a:rPr>
              <a:t>118, 9 млн. руб.</a:t>
            </a:r>
            <a:endParaRPr sz="1600"/>
          </a:p>
        </p:txBody>
      </p:sp>
      <p:sp>
        <p:nvSpPr>
          <p:cNvPr id="12" name="Прямоугольник 19" hidden="0"/>
          <p:cNvSpPr>
            <a:spLocks noChangeShapeType="1" noGrp="1"/>
          </p:cNvSpPr>
          <p:nvPr isPhoto="0" userDrawn="0"/>
        </p:nvSpPr>
        <p:spPr bwMode="auto">
          <a:xfrm>
            <a:off x="0" y="4714884"/>
            <a:ext cx="5093546" cy="1708680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>
              <a:lnSpc>
                <a:spcPts val="15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          2021 год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– 57,5 млн. руб.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Вохомская детская школа искусств (2 здания)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Кологривская детская школа искусств 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Павинская детская школа искусств 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школа искусств  п. Чистые Боры Буйского района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музыкальная школа № 9, г. Кострома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художественная школа № 2, г. Кострома</a:t>
            </a:r>
            <a:endParaRPr sz="1400"/>
          </a:p>
          <a:p>
            <a:pPr lvl="1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Детская художественная школа, г. Буй</a:t>
            </a:r>
            <a:endParaRPr sz="1400"/>
          </a:p>
        </p:txBody>
      </p:sp>
      <p:sp>
        <p:nvSpPr>
          <p:cNvPr id="13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786560" y="6205361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4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14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5429256" y="5429264"/>
            <a:ext cx="3335964" cy="560721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>
              <a:lnSpc>
                <a:spcPts val="1499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2023 год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– 7,3 млн. руб.</a:t>
            </a:r>
            <a:endParaRPr sz="1400"/>
          </a:p>
          <a:p>
            <a:pPr lvl="0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Никольская  ДШИ Костромского района</a:t>
            </a:r>
            <a:endParaRPr sz="1200">
              <a:latin typeface="Times New Roman"/>
              <a:ea typeface="Times New Roman"/>
            </a:endParaRPr>
          </a:p>
        </p:txBody>
      </p:sp>
      <p:sp>
        <p:nvSpPr>
          <p:cNvPr id="15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5429256" y="5929330"/>
            <a:ext cx="3335963" cy="560720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>
              <a:lnSpc>
                <a:spcPts val="1498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2024 год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– 16,3 млн. руб.</a:t>
            </a:r>
            <a:endParaRPr sz="1400"/>
          </a:p>
          <a:p>
            <a:pPr lvl="0">
              <a:lnSpc>
                <a:spcPts val="1498"/>
              </a:lnSpc>
              <a:defRPr/>
            </a:pPr>
            <a:r>
              <a:rPr sz="1400">
                <a:latin typeface="Times New Roman"/>
                <a:ea typeface="Times New Roman"/>
              </a:rPr>
              <a:t>Поназыревская ДШИ </a:t>
            </a:r>
            <a:endParaRPr sz="1200">
              <a:latin typeface="Times New Roman"/>
              <a:ea typeface="Times New Roman"/>
            </a:endParaRPr>
          </a:p>
        </p:txBody>
      </p:sp>
      <p:pic>
        <p:nvPicPr>
          <p:cNvPr id="16" name="Рисунок 17" descr="C:\Users\User\Desktop\Мои документы\Нацпроект культура\НП_2024 год\ВКС с МКРФ_Поназыревская ДШИ\ВКС 12.11.2024\IMG_2024_11_12_08_35_11_.jpg" hidden="0"/>
          <p:cNvPicPr/>
          <p:nvPr isPhoto="0" userDrawn="0"/>
        </p:nvPicPr>
        <p:blipFill>
          <a:blip r:embed="rId2"/>
          <a:srcRect l="4159" t="6702" r="0" b="22575"/>
          <a:stretch/>
        </p:blipFill>
        <p:spPr bwMode="auto">
          <a:xfrm>
            <a:off x="6643702" y="928670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20230116_115617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4572001" y="928670"/>
            <a:ext cx="2071702" cy="1643074"/>
          </a:xfrm>
          <a:prstGeom prst="rect">
            <a:avLst/>
          </a:prstGeom>
          <a:noFill/>
        </p:spPr>
      </p:pic>
      <p:pic>
        <p:nvPicPr>
          <p:cNvPr id="18" name="Рисунок 18" descr="C:\Users\User\Downloads\IMG_20241112_084615_1.jpg" hidden="0"/>
          <p:cNvPicPr/>
          <p:nvPr isPhoto="0" userDrawn="0"/>
        </p:nvPicPr>
        <p:blipFill>
          <a:blip r:embed="rId4"/>
          <a:srcRect l="0" t="0" r="0" b="21051"/>
          <a:stretch/>
        </p:blipFill>
        <p:spPr bwMode="auto">
          <a:xfrm>
            <a:off x="4572000" y="2571744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9" descr="C:\Users\User\Desktop\Мои документы\Нацпроект культура\НП_2024 год\ВКС с МКРФ_Поназыревская ДШИ\ВКС 29.11.2024\фото\Сейчас ремонт ДШИ кабинет учебный.jpg" hidden="0"/>
          <p:cNvPicPr/>
          <p:nvPr isPhoto="0" userDrawn="0"/>
        </p:nvPicPr>
        <p:blipFill>
          <a:blip r:embed="rId5"/>
          <a:stretch/>
        </p:blipFill>
        <p:spPr bwMode="auto">
          <a:xfrm>
            <a:off x="6715140" y="2571744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 hidden="0"/>
          <p:cNvSpPr>
            <a:spLocks noChangeShapeType="1" noGrp="1"/>
          </p:cNvSpPr>
          <p:nvPr isPhoto="0" userDrawn="0"/>
        </p:nvSpPr>
        <p:spPr bwMode="auto">
          <a:xfrm>
            <a:off x="4884737" y="5921375"/>
            <a:ext cx="184150" cy="368300"/>
          </a:xfrm>
          <a:prstGeom prst="rect">
            <a:avLst/>
          </a:prstGeom>
        </p:spPr>
        <p:txBody>
          <a:bodyPr lIns="91440" tIns="45720" rIns="91440" bIns="45720" anchor="ctr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 Box 2" hidden="0"/>
          <p:cNvSpPr>
            <a:spLocks noChangeShapeType="1" noGrp="1"/>
          </p:cNvSpPr>
          <p:nvPr isPhoto="0" userDrawn="0"/>
        </p:nvSpPr>
        <p:spPr bwMode="auto">
          <a:xfrm>
            <a:off x="8243887" y="6429375"/>
            <a:ext cx="900112" cy="3079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400" algn="just">
              <a:defRPr/>
            </a:pPr>
            <a:r>
              <a:rPr sz="1400" b="1">
                <a:solidFill>
                  <a:schemeClr val="lt1"/>
                </a:solidFill>
              </a:rPr>
              <a:t>1</a:t>
            </a:r>
            <a:endParaRPr/>
          </a:p>
        </p:txBody>
      </p:sp>
      <p:sp>
        <p:nvSpPr>
          <p:cNvPr id="6" name="Text Box 2" hidden="0"/>
          <p:cNvSpPr>
            <a:spLocks noChangeShapeType="1" noGrp="1"/>
          </p:cNvSpPr>
          <p:nvPr isPhoto="0" userDrawn="0"/>
        </p:nvSpPr>
        <p:spPr bwMode="auto">
          <a:xfrm>
            <a:off x="357187" y="1357312"/>
            <a:ext cx="3786187" cy="593248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indent="444500" algn="just">
              <a:defRPr/>
            </a:pPr>
            <a:endParaRPr/>
          </a:p>
          <a:p>
            <a:pPr lvl="0" indent="444500">
              <a:defRPr/>
            </a:pPr>
            <a:endParaRPr lang="en-US" sz="1200"/>
          </a:p>
          <a:p>
            <a:pPr lvl="0" indent="444500">
              <a:defRPr/>
            </a:pPr>
            <a:endParaRPr lang="en-US" sz="1200"/>
          </a:p>
          <a:p>
            <a:pPr lvl="0" indent="444500">
              <a:defRPr/>
            </a:pPr>
            <a:endParaRPr lang="en-US" sz="500"/>
          </a:p>
          <a:p>
            <a:pPr lvl="0" indent="444500">
              <a:defRPr/>
            </a:pPr>
            <a:endParaRPr lang="en-US" sz="1400"/>
          </a:p>
          <a:p>
            <a:pPr lvl="0" indent="444500">
              <a:defRPr/>
            </a:pPr>
            <a:endParaRPr/>
          </a:p>
        </p:txBody>
      </p:sp>
      <p:sp>
        <p:nvSpPr>
          <p:cNvPr id="7" name="Прямоугольник 1" hidden="0"/>
          <p:cNvSpPr>
            <a:spLocks noChangeShapeType="1" noGrp="1"/>
          </p:cNvSpPr>
          <p:nvPr isPhoto="0" userDrawn="0"/>
        </p:nvSpPr>
        <p:spPr bwMode="auto">
          <a:xfrm>
            <a:off x="5130800" y="4408487"/>
            <a:ext cx="4395787" cy="3365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357290" y="142852"/>
            <a:ext cx="7143750" cy="3381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</a:rPr>
              <a:t>Модернизация материальной базы детских школ искусств</a:t>
            </a:r>
            <a:endParaRPr/>
          </a:p>
        </p:txBody>
      </p:sp>
      <p:sp>
        <p:nvSpPr>
          <p:cNvPr id="9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5351462" y="2058987"/>
            <a:ext cx="3935411" cy="4111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174625" lvl="0" indent="-174625">
              <a:defRPr/>
            </a:pPr>
            <a:endParaRPr/>
          </a:p>
        </p:txBody>
      </p:sp>
      <p:sp>
        <p:nvSpPr>
          <p:cNvPr id="10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929437" y="6429375"/>
            <a:ext cx="2133600" cy="2921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11" name="Прямоугольник 17" hidden="0"/>
          <p:cNvSpPr>
            <a:spLocks noChangeShapeType="1" noGrp="1"/>
          </p:cNvSpPr>
          <p:nvPr isPhoto="0" userDrawn="0"/>
        </p:nvSpPr>
        <p:spPr bwMode="auto">
          <a:xfrm>
            <a:off x="0" y="1143000"/>
            <a:ext cx="5429250" cy="12858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>
              <a:defRPr/>
            </a:pPr>
            <a:endParaRPr/>
          </a:p>
        </p:txBody>
      </p:sp>
      <p:sp>
        <p:nvSpPr>
          <p:cNvPr id="12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5380037" y="3143250"/>
            <a:ext cx="3763962" cy="16224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>
              <a:defRPr/>
            </a:pPr>
            <a:endParaRPr/>
          </a:p>
        </p:txBody>
      </p:sp>
      <p:sp>
        <p:nvSpPr>
          <p:cNvPr id="13" name="Rectangle 1" hidden="0"/>
          <p:cNvSpPr>
            <a:spLocks noChangeShapeType="1" noGrp="1"/>
          </p:cNvSpPr>
          <p:nvPr isPhoto="0" userDrawn="0"/>
        </p:nvSpPr>
        <p:spPr bwMode="auto">
          <a:xfrm>
            <a:off x="-323850" y="2281237"/>
            <a:ext cx="8810625" cy="2308225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tabLst>
                <a:tab pos="53975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tabLst>
                <a:tab pos="53975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tabLst>
                <a:tab pos="53975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tabLst>
                <a:tab pos="53975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tabLst>
                <a:tab pos="53975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539750" algn="l"/>
              </a:tabLst>
              <a:defRPr lang="ru-RU" sz="1800"/>
            </a:lvl6pPr>
            <a:lvl7pPr>
              <a:tabLst>
                <a:tab pos="539750" algn="l"/>
              </a:tabLst>
              <a:defRPr lang="ru-RU" sz="1800"/>
            </a:lvl7pPr>
            <a:lvl8pPr>
              <a:tabLst>
                <a:tab pos="539750" algn="l"/>
              </a:tabLst>
              <a:defRPr lang="ru-RU" sz="1800"/>
            </a:lvl8pPr>
            <a:lvl9pPr>
              <a:tabLst>
                <a:tab pos="539750" algn="l"/>
              </a:tabLst>
              <a:defRPr lang="ru-RU" sz="1800"/>
            </a:lvl9pPr>
          </a:lstStyle>
          <a:p>
            <a:pPr lvl="0">
              <a:defRPr/>
            </a:pPr>
            <a:endParaRPr lang="en-US" sz="1200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 sz="1400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 sz="1600"/>
          </a:p>
          <a:p>
            <a:pPr lvl="0">
              <a:defRPr/>
            </a:pPr>
            <a:endParaRPr lang="en-US" sz="1600"/>
          </a:p>
          <a:p>
            <a:pPr lvl="0">
              <a:defRPr/>
            </a:pPr>
            <a:endParaRPr/>
          </a:p>
        </p:txBody>
      </p:sp>
      <p:sp>
        <p:nvSpPr>
          <p:cNvPr id="14" name="Прямоугольник 23" hidden="0"/>
          <p:cNvSpPr>
            <a:spLocks noChangeShapeType="1" noGrp="1"/>
          </p:cNvSpPr>
          <p:nvPr isPhoto="0" userDrawn="0"/>
        </p:nvSpPr>
        <p:spPr bwMode="auto">
          <a:xfrm>
            <a:off x="4557659" y="4083402"/>
            <a:ext cx="4279568" cy="2592916"/>
          </a:xfrm>
          <a:prstGeom prst="rect">
            <a:avLst/>
          </a:prstGeom>
          <a:solidFill>
            <a:srgbClr val="DCE6F2"/>
          </a:solidFill>
        </p:spPr>
        <p:txBody>
          <a:bodyPr lIns="91440" tIns="45720" rIns="91440" bIns="45720">
            <a:no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sz="1400" b="1" u="sng">
                <a:solidFill>
                  <a:srgbClr val="002060"/>
                </a:solidFill>
                <a:latin typeface="Times New Roman"/>
                <a:ea typeface="Times New Roman"/>
              </a:rPr>
              <a:t>Созданы виртуальные концертные залы</a:t>
            </a:r>
            <a:endParaRPr sz="1400"/>
          </a:p>
          <a:p>
            <a:pPr lvl="0" algn="ctr">
              <a:lnSpc>
                <a:spcPts val="2000"/>
              </a:lnSpc>
              <a:defRPr/>
            </a:pPr>
            <a:endParaRPr sz="1400"/>
          </a:p>
          <a:p>
            <a:pPr lvl="0">
              <a:lnSpc>
                <a:spcPts val="20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2018 год </a:t>
            </a:r>
            <a:r>
              <a:rPr sz="1400">
                <a:latin typeface="Times New Roman"/>
                <a:ea typeface="Times New Roman"/>
              </a:rPr>
              <a:t>Вохомская ДШИ</a:t>
            </a:r>
            <a:endParaRPr sz="1400"/>
          </a:p>
          <a:p>
            <a:pPr lvl="0">
              <a:lnSpc>
                <a:spcPts val="20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2019 год </a:t>
            </a:r>
            <a:r>
              <a:rPr sz="1400">
                <a:latin typeface="Times New Roman"/>
                <a:ea typeface="Times New Roman"/>
              </a:rPr>
              <a:t>Волгореченская ДШИ, </a:t>
            </a:r>
            <a:endParaRPr/>
          </a:p>
          <a:p>
            <a:pPr lvl="0">
              <a:lnSpc>
                <a:spcPts val="1999"/>
              </a:lnSpc>
              <a:defRPr/>
            </a:pPr>
            <a:r>
              <a:rPr sz="1400">
                <a:latin typeface="Times New Roman"/>
                <a:ea typeface="Times New Roman"/>
              </a:rPr>
              <a:t>                Буйская ДМШ, </a:t>
            </a:r>
            <a:endParaRPr sz="1400"/>
          </a:p>
          <a:p>
            <a:pPr lvl="0">
              <a:lnSpc>
                <a:spcPts val="2000"/>
              </a:lnSpc>
              <a:defRPr/>
            </a:pPr>
            <a:r>
              <a:rPr sz="1400">
                <a:latin typeface="Times New Roman"/>
                <a:ea typeface="Times New Roman"/>
              </a:rPr>
              <a:t>                Кологривская  ДШИ</a:t>
            </a:r>
            <a:endParaRPr sz="1400"/>
          </a:p>
          <a:p>
            <a:pPr lvl="0">
              <a:lnSpc>
                <a:spcPts val="20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2021 год </a:t>
            </a:r>
            <a:r>
              <a:rPr sz="1400">
                <a:latin typeface="Times New Roman"/>
                <a:ea typeface="Times New Roman"/>
              </a:rPr>
              <a:t>Чухломская ДМШ имени В.Н. Бахвалова</a:t>
            </a:r>
            <a:endParaRPr sz="1400"/>
          </a:p>
          <a:p>
            <a:pPr lvl="0">
              <a:lnSpc>
                <a:spcPts val="20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2022 год </a:t>
            </a:r>
            <a:r>
              <a:rPr sz="1400">
                <a:latin typeface="Times New Roman"/>
                <a:ea typeface="Times New Roman"/>
              </a:rPr>
              <a:t>ДМШ города Галич</a:t>
            </a:r>
            <a:endParaRPr sz="1400"/>
          </a:p>
          <a:p>
            <a:pPr lvl="0">
              <a:lnSpc>
                <a:spcPts val="20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2023 год </a:t>
            </a:r>
            <a:r>
              <a:rPr sz="1400">
                <a:latin typeface="Times New Roman"/>
                <a:ea typeface="Times New Roman"/>
              </a:rPr>
              <a:t>ДШИ Нейского муниципального округа</a:t>
            </a:r>
            <a:endParaRPr sz="1400"/>
          </a:p>
        </p:txBody>
      </p:sp>
      <p:sp>
        <p:nvSpPr>
          <p:cNvPr id="15" name="Прямоугольник 18" hidden="0"/>
          <p:cNvSpPr>
            <a:spLocks noChangeShapeType="1" noGrp="1"/>
          </p:cNvSpPr>
          <p:nvPr isPhoto="0" userDrawn="0"/>
        </p:nvSpPr>
        <p:spPr bwMode="auto">
          <a:xfrm>
            <a:off x="214311" y="529166"/>
            <a:ext cx="4258049" cy="6147152"/>
          </a:xfrm>
          <a:prstGeom prst="rect">
            <a:avLst/>
          </a:prstGeom>
          <a:solidFill>
            <a:srgbClr val="DCE6F2"/>
          </a:solidFill>
        </p:spPr>
        <p:txBody>
          <a:bodyPr lIns="91440" tIns="45720" rIns="91440" bIns="45720">
            <a:noAutofit/>
          </a:bodyPr>
          <a:lstStyle/>
          <a:p>
            <a:pPr lvl="0" algn="ctr">
              <a:lnSpc>
                <a:spcPts val="1500"/>
              </a:lnSpc>
              <a:defRPr/>
            </a:pPr>
            <a:r>
              <a:rPr sz="1400" b="1" u="sng">
                <a:solidFill>
                  <a:srgbClr val="002060"/>
                </a:solidFill>
                <a:latin typeface="Times New Roman"/>
                <a:ea typeface="Times New Roman"/>
              </a:rPr>
              <a:t>Закуплены музыкальные инструменты, оборудование, литература </a:t>
            </a:r>
            <a:endParaRPr sz="1400"/>
          </a:p>
          <a:p>
            <a:pPr lvl="0" algn="ctr">
              <a:lnSpc>
                <a:spcPts val="1500"/>
              </a:lnSpc>
              <a:defRPr/>
            </a:pP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2019 год – 11,3 млн. руб.: 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Костромской областной музыкальный колледж 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ДМШ г. Буй 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Кологривская ДШИ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2020 год – 5,4 млн. руб.: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ДМШ г. Галич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ДМШ г. Буй 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ДМШ №3 г. Костромы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Нерехтская ДМШ</a:t>
            </a:r>
            <a:endParaRPr/>
          </a:p>
          <a:p>
            <a:pPr lvl="0" algn="l">
              <a:lnSpc>
                <a:spcPts val="1500"/>
              </a:lnSpc>
              <a:defRPr/>
            </a:pP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2021 год – 12,3 млн. руб.: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Буйский областной колледж искусств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ДМШ № 3 г. Костромы 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Островская ДШИ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 b="1">
                <a:solidFill>
                  <a:srgbClr val="C00000"/>
                </a:solidFill>
                <a:latin typeface="Times New Roman"/>
                <a:ea typeface="Times New Roman"/>
              </a:rPr>
              <a:t>2023 год – 16,3 млн. руб.: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Костромской областной колледж культуры,  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</a:rPr>
              <a:t>ДШИ № 4 г. Костромы</a:t>
            </a:r>
            <a:endParaRPr sz="1400"/>
          </a:p>
          <a:p>
            <a:pPr lvl="0" algn="l">
              <a:lnSpc>
                <a:spcPts val="1500"/>
              </a:lnSpc>
              <a:defRPr/>
            </a:pPr>
            <a:r>
              <a:rPr sz="1400">
                <a:latin typeface="Times New Roman"/>
                <a:ea typeface="Times New Roman"/>
              </a:rPr>
              <a:t>Кадыйская ДШИ</a:t>
            </a:r>
            <a:endParaRPr/>
          </a:p>
          <a:p>
            <a:pPr lvl="0" algn="l">
              <a:lnSpc>
                <a:spcPts val="1499"/>
              </a:lnSpc>
              <a:defRPr/>
            </a:pPr>
            <a:endParaRPr sz="1400"/>
          </a:p>
          <a:p>
            <a:pPr lvl="0" algn="l">
              <a:lnSpc>
                <a:spcPts val="1499"/>
              </a:lnSpc>
              <a:defRPr/>
            </a:pPr>
            <a:r>
              <a:rPr lang="ru-RU" sz="14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2025 год – 18,4 млн. руб.:</a:t>
            </a:r>
            <a:endParaRPr sz="1400"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ДМШ №1 им. М.М. Ипполитова-Иванова 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г. Костромы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Макарьевская ДМШ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Нерехтская ДМШ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Солигаличская ДШИ</a:t>
            </a:r>
            <a:endParaRPr/>
          </a:p>
          <a:p>
            <a:pPr lvl="0" algn="l">
              <a:lnSpc>
                <a:spcPts val="1499"/>
              </a:lnSpc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Поназыревская ДШИ</a:t>
            </a:r>
            <a:endParaRPr/>
          </a:p>
          <a:p>
            <a:pPr lvl="0" algn="l">
              <a:lnSpc>
                <a:spcPts val="1499"/>
              </a:lnSpc>
              <a:defRPr/>
            </a:pPr>
            <a:endParaRPr sz="1400"/>
          </a:p>
        </p:txBody>
      </p:sp>
      <p:pic>
        <p:nvPicPr>
          <p:cNvPr id="16" name="Рисунок 15" hidden="0"/>
          <p:cNvPicPr>
            <a:picLocks noChangeAspect="1"/>
          </p:cNvPicPr>
          <p:nvPr isPhoto="0" userDrawn="0"/>
        </p:nvPicPr>
        <p:blipFill>
          <a:blip r:embed="rId2"/>
          <a:srcRect l="0" t="14831" r="0" b="0"/>
          <a:stretch/>
        </p:blipFill>
        <p:spPr bwMode="auto">
          <a:xfrm flipH="0" flipV="0">
            <a:off x="4269491" y="480988"/>
            <a:ext cx="3269388" cy="26140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 hidden="0"/>
          <p:cNvPicPr>
            <a:picLocks noChangeAspect="1"/>
          </p:cNvPicPr>
          <p:nvPr isPhoto="0" userDrawn="0"/>
        </p:nvPicPr>
        <p:blipFill>
          <a:blip r:embed="rId3"/>
          <a:srcRect l="10908" t="0" r="10483" b="0"/>
          <a:stretch/>
        </p:blipFill>
        <p:spPr bwMode="auto">
          <a:xfrm>
            <a:off x="3071802" y="1714488"/>
            <a:ext cx="2571768" cy="250033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8" name="Рисунок 17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492013" y="1296458"/>
            <a:ext cx="2509142" cy="2775482"/>
          </a:xfrm>
          <a:prstGeom prst="parallelogram">
            <a:avLst>
              <a:gd name="adj" fmla="val 25000"/>
            </a:avLst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 hidden="0"/>
          <p:cNvSpPr>
            <a:spLocks noChangeShapeType="1" noGrp="1"/>
          </p:cNvSpPr>
          <p:nvPr isPhoto="0" userDrawn="0"/>
        </p:nvSpPr>
        <p:spPr bwMode="auto">
          <a:xfrm>
            <a:off x="4884735" y="5921373"/>
            <a:ext cx="184148" cy="368298"/>
          </a:xfrm>
          <a:prstGeom prst="rect">
            <a:avLst/>
          </a:prstGeom>
        </p:spPr>
        <p:txBody>
          <a:bodyPr lIns="91440" tIns="45720" rIns="91440" bIns="45720" anchor="ctr" anchorCtr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 Box 2" hidden="0"/>
          <p:cNvSpPr>
            <a:spLocks noChangeShapeType="1" noGrp="1"/>
          </p:cNvSpPr>
          <p:nvPr isPhoto="0" userDrawn="0"/>
        </p:nvSpPr>
        <p:spPr bwMode="auto">
          <a:xfrm>
            <a:off x="8243885" y="6429375"/>
            <a:ext cx="900110" cy="307973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398" algn="just">
              <a:defRPr/>
            </a:pPr>
            <a:r>
              <a:rPr sz="1400" b="1">
                <a:solidFill>
                  <a:schemeClr val="lt1"/>
                </a:solidFill>
              </a:rPr>
              <a:t>1</a:t>
            </a:r>
            <a:endParaRPr/>
          </a:p>
        </p:txBody>
      </p:sp>
      <p:sp>
        <p:nvSpPr>
          <p:cNvPr id="6" name="Text Box 2" hidden="0"/>
          <p:cNvSpPr>
            <a:spLocks noChangeShapeType="1" noGrp="1"/>
          </p:cNvSpPr>
          <p:nvPr isPhoto="0" userDrawn="0"/>
        </p:nvSpPr>
        <p:spPr bwMode="auto">
          <a:xfrm>
            <a:off x="357185" y="1357310"/>
            <a:ext cx="3786185" cy="593248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indent="444498" algn="just">
              <a:defRPr/>
            </a:pPr>
            <a:endParaRPr/>
          </a:p>
          <a:p>
            <a:pPr lvl="0" indent="444498">
              <a:defRPr/>
            </a:pPr>
            <a:endParaRPr lang="en-US" sz="1200"/>
          </a:p>
          <a:p>
            <a:pPr lvl="0" indent="444498">
              <a:defRPr/>
            </a:pPr>
            <a:endParaRPr lang="en-US" sz="1200"/>
          </a:p>
          <a:p>
            <a:pPr lvl="0" indent="444498">
              <a:defRPr/>
            </a:pPr>
            <a:endParaRPr lang="en-US" sz="500"/>
          </a:p>
          <a:p>
            <a:pPr lvl="0" indent="444498">
              <a:defRPr/>
            </a:pPr>
            <a:endParaRPr lang="en-US" sz="1400"/>
          </a:p>
          <a:p>
            <a:pPr lvl="0" indent="444498">
              <a:defRPr/>
            </a:pPr>
            <a:endParaRPr/>
          </a:p>
        </p:txBody>
      </p:sp>
      <p:sp>
        <p:nvSpPr>
          <p:cNvPr id="7" name="Прямоугольник 1" hidden="0"/>
          <p:cNvSpPr>
            <a:spLocks noChangeShapeType="1" noGrp="1"/>
          </p:cNvSpPr>
          <p:nvPr isPhoto="0" userDrawn="0"/>
        </p:nvSpPr>
        <p:spPr bwMode="auto">
          <a:xfrm>
            <a:off x="5130798" y="4408485"/>
            <a:ext cx="4395785" cy="336548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571471" y="357165"/>
            <a:ext cx="8319341" cy="822996"/>
          </a:xfrm>
          <a:prstGeom prst="rect">
            <a:avLst/>
          </a:prstGeom>
          <a:noFill/>
        </p:spPr>
        <p:txBody>
          <a:bodyPr lIns="91440" tIns="45720" rIns="91440" bIns="45720">
            <a:noAutofit/>
          </a:bodyPr>
          <a:lstStyle/>
          <a:p>
            <a:pPr lvl="0"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</a:rPr>
              <a:t>Создание школы креативных индустрий </a:t>
            </a:r>
            <a:endParaRPr/>
          </a:p>
          <a:p>
            <a:pPr lvl="0"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</a:rPr>
              <a:t>на базе МБУДО г. Костромы «Детская художественная школа имени Н.Н. Купреянова»</a:t>
            </a:r>
            <a:endParaRPr sz="1400"/>
          </a:p>
        </p:txBody>
      </p:sp>
      <p:sp>
        <p:nvSpPr>
          <p:cNvPr id="9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5351460" y="2058985"/>
            <a:ext cx="3935409" cy="41116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174622" lvl="0" indent="-174622">
              <a:defRPr/>
            </a:pPr>
            <a:endParaRPr/>
          </a:p>
        </p:txBody>
      </p:sp>
      <p:sp>
        <p:nvSpPr>
          <p:cNvPr id="10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929435" y="6429375"/>
            <a:ext cx="2133598" cy="292098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4CFC6EA-E456-7132-E175-736D6A6192AF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11" name="Прямоугольник 17" hidden="0"/>
          <p:cNvSpPr>
            <a:spLocks noChangeShapeType="1" noGrp="1"/>
          </p:cNvSpPr>
          <p:nvPr isPhoto="0" userDrawn="0"/>
        </p:nvSpPr>
        <p:spPr bwMode="auto">
          <a:xfrm>
            <a:off x="0" y="1143000"/>
            <a:ext cx="5429250" cy="12858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>
              <a:defRPr/>
            </a:pPr>
            <a:endParaRPr/>
          </a:p>
        </p:txBody>
      </p:sp>
      <p:sp>
        <p:nvSpPr>
          <p:cNvPr id="12" name="Прямоугольник 20" hidden="0"/>
          <p:cNvSpPr>
            <a:spLocks noChangeShapeType="1" noGrp="1"/>
          </p:cNvSpPr>
          <p:nvPr isPhoto="0" userDrawn="0"/>
        </p:nvSpPr>
        <p:spPr bwMode="auto">
          <a:xfrm>
            <a:off x="5380035" y="3143250"/>
            <a:ext cx="3763962" cy="162242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>
              <a:defRPr/>
            </a:pPr>
            <a:endParaRPr/>
          </a:p>
        </p:txBody>
      </p:sp>
      <p:sp>
        <p:nvSpPr>
          <p:cNvPr id="13" name="Прямоугольник 12" hidden="0"/>
          <p:cNvSpPr/>
          <p:nvPr isPhoto="0" userDrawn="0"/>
        </p:nvSpPr>
        <p:spPr bwMode="auto">
          <a:xfrm>
            <a:off x="142843" y="928669"/>
            <a:ext cx="8824507" cy="5786478"/>
          </a:xfrm>
          <a:prstGeom prst="rect">
            <a:avLst/>
          </a:prstGeom>
          <a:solidFill>
            <a:srgbClr val="D7E1F2"/>
          </a:solidFill>
          <a:ln w="25400" cap="flat" cmpd="sng" algn="ctr">
            <a:solidFill>
              <a:srgbClr val="D7E1F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Прямоугольник 13" hidden="0"/>
          <p:cNvSpPr/>
          <p:nvPr isPhoto="0" userDrawn="0"/>
        </p:nvSpPr>
        <p:spPr bwMode="auto">
          <a:xfrm>
            <a:off x="142843" y="928669"/>
            <a:ext cx="3139722" cy="2000263"/>
          </a:xfrm>
          <a:prstGeom prst="rect">
            <a:avLst/>
          </a:prstGeom>
          <a:solidFill>
            <a:srgbClr val="EDD5E3"/>
          </a:solidFill>
          <a:ln w="25400" cap="flat" cmpd="sng" algn="ctr">
            <a:solidFill>
              <a:srgbClr val="D7E1F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Подзаголовок 2" hidden="0"/>
          <p:cNvSpPr>
            <a:spLocks noGrp="1"/>
          </p:cNvSpPr>
          <p:nvPr isPhoto="0" userDrawn="0"/>
        </p:nvSpPr>
        <p:spPr bwMode="auto">
          <a:xfrm>
            <a:off x="0" y="1000107"/>
            <a:ext cx="3643305" cy="264320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95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Общий объем</a:t>
            </a:r>
            <a:endParaRPr/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финансирования: </a:t>
            </a:r>
            <a:endParaRPr sz="1400" b="1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57 006 400 рублей</a:t>
            </a:r>
            <a:endParaRPr sz="1400" b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федеральный бюджет: 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48 249 600 рублей</a:t>
            </a:r>
            <a:endParaRPr sz="14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областной бюджет:</a:t>
            </a:r>
            <a:endParaRPr sz="140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4 195 700 рублей</a:t>
            </a:r>
            <a:endParaRPr sz="14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муниципальный бюджет: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r>
              <a:rPr lang="ru-RU" sz="1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4 561 100 рублей</a:t>
            </a:r>
            <a:endParaRPr sz="14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ts val="1399"/>
              </a:lnSpc>
              <a:buNone/>
              <a:defRPr/>
            </a:pPr>
            <a:endParaRPr sz="24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6" name="Рисунок 1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286116" y="928669"/>
            <a:ext cx="2786081" cy="1981472"/>
          </a:xfrm>
          <a:prstGeom prst="rect">
            <a:avLst/>
          </a:prstGeom>
        </p:spPr>
      </p:pic>
      <p:pic>
        <p:nvPicPr>
          <p:cNvPr id="17" name="Рисунок 17" hidden="0"/>
          <p:cNvPicPr>
            <a:picLocks noChangeAspect="1"/>
          </p:cNvPicPr>
          <p:nvPr isPhoto="0" userDrawn="0"/>
        </p:nvPicPr>
        <p:blipFill>
          <a:blip r:embed="rId3"/>
          <a:srcRect l="0" t="0" r="0" b="19283"/>
          <a:stretch/>
        </p:blipFill>
        <p:spPr bwMode="auto">
          <a:xfrm>
            <a:off x="5929321" y="4286255"/>
            <a:ext cx="3084347" cy="1867134"/>
          </a:xfrm>
          <a:prstGeom prst="rect">
            <a:avLst/>
          </a:prstGeom>
        </p:spPr>
      </p:pic>
      <p:pic>
        <p:nvPicPr>
          <p:cNvPr id="18" name="Рисунок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072197" y="928669"/>
            <a:ext cx="2928957" cy="1958175"/>
          </a:xfrm>
          <a:prstGeom prst="rect">
            <a:avLst/>
          </a:prstGeom>
        </p:spPr>
      </p:pic>
      <p:pic>
        <p:nvPicPr>
          <p:cNvPr id="19" name="Рисунок 18" hidden="0"/>
          <p:cNvPicPr>
            <a:picLocks noChangeAspect="1"/>
          </p:cNvPicPr>
          <p:nvPr isPhoto="0" userDrawn="0"/>
        </p:nvPicPr>
        <p:blipFill>
          <a:blip r:embed="rId5"/>
          <a:srcRect l="0" t="10055" r="0" b="25236"/>
          <a:stretch/>
        </p:blipFill>
        <p:spPr bwMode="auto">
          <a:xfrm>
            <a:off x="4643437" y="2714619"/>
            <a:ext cx="3714775" cy="1899851"/>
          </a:xfrm>
          <a:prstGeom prst="rect">
            <a:avLst/>
          </a:prstGeom>
        </p:spPr>
      </p:pic>
      <p:pic>
        <p:nvPicPr>
          <p:cNvPr id="20" name="Рисунок 20" descr="C:\Users\User\Desktop\Мои документы\Образование\Школы\Конференция ДШИ\Конференция ДШИ 2025\Школа-Креативных-Индустрий-приложение-2.jpg" hidden="0"/>
          <p:cNvPicPr/>
          <p:nvPr isPhoto="0" userDrawn="0"/>
        </p:nvPicPr>
        <p:blipFill>
          <a:blip r:embed="rId6"/>
          <a:srcRect l="0" t="0" r="0" b="11763"/>
          <a:stretch/>
        </p:blipFill>
        <p:spPr bwMode="auto">
          <a:xfrm>
            <a:off x="142843" y="2786058"/>
            <a:ext cx="4500594" cy="3929089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</p:pic>
      <p:sp>
        <p:nvSpPr>
          <p:cNvPr id="21" name="Прямоугольник 4" hidden="0"/>
          <p:cNvSpPr/>
          <p:nvPr isPhoto="0" userDrawn="0"/>
        </p:nvSpPr>
        <p:spPr bwMode="auto">
          <a:xfrm>
            <a:off x="1142975" y="3357561"/>
            <a:ext cx="2000263" cy="5715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 студии:</a:t>
            </a:r>
            <a:endParaRPr sz="1400" b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" name="Прямоугольник 4" hidden="0"/>
          <p:cNvSpPr/>
          <p:nvPr isPhoto="0" userDrawn="0"/>
        </p:nvSpPr>
        <p:spPr bwMode="auto">
          <a:xfrm rot="-659978">
            <a:off x="811827" y="6004539"/>
            <a:ext cx="2358673" cy="500065"/>
          </a:xfrm>
          <a:prstGeom prst="rect">
            <a:avLst/>
          </a:prstGeom>
          <a:gradFill>
            <a:gsLst>
              <a:gs pos="0">
                <a:srgbClr val="D3FDED">
                  <a:shade val="30000"/>
                  <a:satMod val="115000"/>
                </a:srgbClr>
              </a:gs>
              <a:gs pos="50000">
                <a:srgbClr val="D3FDED">
                  <a:shade val="67500"/>
                  <a:satMod val="115000"/>
                </a:srgbClr>
              </a:gs>
              <a:gs pos="100000">
                <a:srgbClr val="D3FDED">
                  <a:shade val="100000"/>
                  <a:satMod val="115000"/>
                </a:srgbClr>
              </a:gs>
            </a:gsLst>
            <a:lin ang="0" scaled="1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интерактивные и цифровые </a:t>
            </a:r>
            <a:endParaRPr/>
          </a:p>
          <a:p>
            <a:pPr algn="ctr"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технологии VR и AR</a:t>
            </a:r>
            <a:endParaRPr sz="1200" b="1">
              <a:solidFill>
                <a:schemeClr val="tx1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23" name="Прямоугольник 4" hidden="0"/>
          <p:cNvSpPr/>
          <p:nvPr isPhoto="0" userDrawn="0"/>
        </p:nvSpPr>
        <p:spPr bwMode="auto">
          <a:xfrm>
            <a:off x="4429123" y="6143643"/>
            <a:ext cx="4357717" cy="42862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Количество обучающихся - 80 человек</a:t>
            </a:r>
            <a:endParaRPr/>
          </a:p>
        </p:txBody>
      </p:sp>
      <p:sp>
        <p:nvSpPr>
          <p:cNvPr id="24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786577" y="6357957"/>
            <a:ext cx="2133599" cy="292099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C46CE780-12F9-6C52-0F62-5483A39CF49D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25" name="Прямоугольник 24" hidden="0"/>
          <p:cNvSpPr/>
          <p:nvPr isPhoto="0" userDrawn="0"/>
        </p:nvSpPr>
        <p:spPr bwMode="auto">
          <a:xfrm rot="-659978">
            <a:off x="692298" y="4051510"/>
            <a:ext cx="1891416" cy="489124"/>
          </a:xfrm>
          <a:prstGeom prst="rect">
            <a:avLst/>
          </a:prstGeom>
          <a:gradFill>
            <a:gsLst>
              <a:gs pos="0">
                <a:srgbClr val="F6D9FB">
                  <a:shade val="30000"/>
                  <a:satMod val="115000"/>
                </a:srgbClr>
              </a:gs>
              <a:gs pos="50000">
                <a:srgbClr val="F6D9FB">
                  <a:shade val="67500"/>
                  <a:satMod val="115000"/>
                </a:srgbClr>
              </a:gs>
              <a:gs pos="100000">
                <a:srgbClr val="F6D9FB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200" b="1">
                <a:solidFill>
                  <a:schemeClr val="tx1"/>
                </a:solidFill>
                <a:latin typeface="+mj-lt"/>
              </a:rPr>
              <a:t>дизайн</a:t>
            </a:r>
            <a:endParaRPr lang="ru-RU" sz="1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Прямоугольник 25" hidden="0"/>
          <p:cNvSpPr/>
          <p:nvPr isPhoto="0" userDrawn="0"/>
        </p:nvSpPr>
        <p:spPr bwMode="auto">
          <a:xfrm rot="-719967">
            <a:off x="692571" y="5429479"/>
            <a:ext cx="1960790" cy="588718"/>
          </a:xfrm>
          <a:prstGeom prst="rect">
            <a:avLst/>
          </a:prstGeom>
          <a:gradFill>
            <a:gsLst>
              <a:gs pos="0">
                <a:srgbClr val="EDF39F">
                  <a:shade val="30000"/>
                  <a:satMod val="115000"/>
                </a:srgbClr>
              </a:gs>
              <a:gs pos="50000">
                <a:srgbClr val="EDF39F">
                  <a:shade val="67500"/>
                  <a:satMod val="115000"/>
                </a:srgbClr>
              </a:gs>
              <a:gs pos="100000">
                <a:srgbClr val="EDF39F">
                  <a:shade val="100000"/>
                  <a:satMod val="11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99"/>
              </a:lnSpc>
              <a:defRPr/>
            </a:pPr>
            <a:r>
              <a:rPr sz="1200" b="1">
                <a:solidFill>
                  <a:schemeClr val="tx1"/>
                </a:solidFill>
                <a:latin typeface="+mj-lt"/>
              </a:rPr>
              <a:t>а</a:t>
            </a:r>
            <a:r>
              <a:rPr sz="1200" b="1">
                <a:solidFill>
                  <a:schemeClr val="tx1"/>
                </a:solidFill>
                <a:latin typeface="+mj-lt"/>
              </a:rPr>
              <a:t>нимация и</a:t>
            </a:r>
            <a:endParaRPr/>
          </a:p>
          <a:p>
            <a:pPr algn="ctr">
              <a:lnSpc>
                <a:spcPts val="1399"/>
              </a:lnSpc>
              <a:defRPr/>
            </a:pPr>
            <a:r>
              <a:rPr sz="1200" b="1">
                <a:solidFill>
                  <a:schemeClr val="tx1"/>
                </a:solidFill>
                <a:latin typeface="+mj-lt"/>
              </a:rPr>
              <a:t>3</a:t>
            </a:r>
            <a:r>
              <a:rPr lang="en-US" sz="1200" b="1">
                <a:solidFill>
                  <a:schemeClr val="tx1"/>
                </a:solidFill>
                <a:latin typeface="+mj-lt"/>
              </a:rPr>
              <a:t>D</a:t>
            </a:r>
            <a:r>
              <a:rPr sz="1200" b="1">
                <a:solidFill>
                  <a:schemeClr val="tx1"/>
                </a:solidFill>
                <a:latin typeface="+mj-lt"/>
              </a:rPr>
              <a:t> графика</a:t>
            </a:r>
            <a:endParaRPr lang="ru-RU" sz="1200" b="1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 hidden="0"/>
          <p:cNvSpPr>
            <a:spLocks noChangeShapeType="1" noGrp="1"/>
          </p:cNvSpPr>
          <p:nvPr isPhoto="0" userDrawn="0"/>
        </p:nvSpPr>
        <p:spPr bwMode="auto">
          <a:xfrm>
            <a:off x="0" y="714356"/>
            <a:ext cx="9144000" cy="4714908"/>
          </a:xfrm>
          <a:prstGeom prst="rect">
            <a:avLst/>
          </a:prstGeom>
          <a:solidFill>
            <a:srgbClr val="76A8B4"/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179387" cy="908050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6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0" y="714356"/>
            <a:ext cx="4859337" cy="190518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7" name="Номер слайда 1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7000875" y="6429396"/>
            <a:ext cx="2143125" cy="2698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sz="14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8" name="Прямоугольник 4" hidden="0"/>
          <p:cNvSpPr>
            <a:spLocks noChangeShapeType="1" noGrp="1"/>
          </p:cNvSpPr>
          <p:nvPr isPhoto="0" userDrawn="0"/>
        </p:nvSpPr>
        <p:spPr bwMode="auto">
          <a:xfrm>
            <a:off x="285750" y="214312"/>
            <a:ext cx="5500687" cy="3651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071562" y="142875"/>
            <a:ext cx="7572375" cy="5842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1600" b="1">
                <a:solidFill>
                  <a:srgbClr val="002060"/>
                </a:solidFill>
                <a:latin typeface="Times New Roman"/>
                <a:ea typeface="Times New Roman"/>
              </a:rPr>
              <a:t>Система творческих мероприятий, направленных на выявление у детей способностей и талантов</a:t>
            </a:r>
            <a:endParaRPr/>
          </a:p>
        </p:txBody>
      </p:sp>
      <p:sp>
        <p:nvSpPr>
          <p:cNvPr id="10" name="TextBox 23" hidden="0"/>
          <p:cNvSpPr>
            <a:spLocks noChangeShapeType="1" noGrp="1"/>
          </p:cNvSpPr>
          <p:nvPr isPhoto="0" userDrawn="0"/>
        </p:nvSpPr>
        <p:spPr bwMode="auto">
          <a:xfrm>
            <a:off x="137796" y="5500703"/>
            <a:ext cx="8791921" cy="1143008"/>
          </a:xfrm>
          <a:prstGeom prst="rect">
            <a:avLst/>
          </a:prstGeom>
          <a:solidFill>
            <a:schemeClr val="lt1"/>
          </a:solidFill>
        </p:spPr>
        <p:txBody>
          <a:bodyPr lIns="91440" tIns="45720" rIns="91440" bIns="45720">
            <a:noAutofit/>
          </a:bodyPr>
          <a:lstStyle/>
          <a:p>
            <a:pPr lvl="0" algn="just">
              <a:defRPr/>
            </a:pP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    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Лучший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преподаватель детской школы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искусств</a:t>
            </a:r>
            <a:r>
              <a:rPr sz="1400">
                <a:latin typeface="Times New Roman"/>
                <a:ea typeface="Times New Roman"/>
              </a:rPr>
              <a:t> </a:t>
            </a:r>
            <a:endParaRPr sz="1400">
              <a:latin typeface="Times New Roman"/>
              <a:ea typeface="Times New Roman"/>
            </a:endParaRPr>
          </a:p>
          <a:p>
            <a:pPr lvl="0" algn="just">
              <a:defRPr/>
            </a:pPr>
            <a:r>
              <a:rPr sz="1400" i="1">
                <a:latin typeface="Times New Roman"/>
                <a:ea typeface="Times New Roman"/>
                <a:cs typeface="Times New Roman"/>
              </a:rPr>
              <a:t>Манукян Ольга Валерьевна, преподаватель МБУДО г. Костромы «Детская школа искусств №2»</a:t>
            </a:r>
            <a:endParaRPr/>
          </a:p>
          <a:p>
            <a:pPr lvl="0" algn="just">
              <a:defRPr/>
            </a:pP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   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 Конкурс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на присуждение премий лучшим преподавателям в области музыкального искусства</a:t>
            </a:r>
            <a:endParaRPr/>
          </a:p>
          <a:p>
            <a:pPr lvl="0" algn="just">
              <a:defRPr/>
            </a:pPr>
            <a:r>
              <a:rPr sz="1400" i="1">
                <a:latin typeface="Times New Roman"/>
              </a:rPr>
              <a:t>Багаева татьяна Александровна - преподаватель МБУДО г. Костромы «ДМШ №3</a:t>
            </a:r>
            <a:r>
              <a:rPr lang="ru-RU" sz="1400" i="1">
                <a:latin typeface="Times New Roman"/>
                <a:ea typeface="Calibri"/>
              </a:rPr>
              <a:t>»;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just">
              <a:defRPr/>
            </a:pPr>
            <a:r>
              <a:rPr sz="1400" i="1" u="none">
                <a:latin typeface="Times New Roman"/>
                <a:cs typeface="Times New Roman"/>
              </a:rPr>
              <a:t>Тырышкин Александр Николаевич</a:t>
            </a:r>
            <a:r>
              <a:rPr sz="1400" i="1"/>
              <a:t> - </a:t>
            </a:r>
            <a:r>
              <a:rPr sz="1400" i="1" u="none">
                <a:latin typeface="Times New Roman"/>
                <a:cs typeface="Times New Roman"/>
              </a:rPr>
              <a:t>преподаватель МБОУДО «Красносельская детская музыкальная школа»</a:t>
            </a:r>
            <a:endParaRPr/>
          </a:p>
          <a:p>
            <a:pPr lvl="0" algn="ctr">
              <a:lnSpc>
                <a:spcPts val="1500"/>
              </a:lnSpc>
              <a:defRPr/>
            </a:pPr>
            <a:endParaRPr/>
          </a:p>
        </p:txBody>
      </p:sp>
      <p:pic>
        <p:nvPicPr>
          <p:cNvPr id="11" name="Рисунок 1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429256" y="3214686"/>
            <a:ext cx="1643074" cy="2143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215206" y="3214686"/>
            <a:ext cx="1785950" cy="2143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Рисунок 21" descr="Picture background" hidden="0"/>
          <p:cNvPicPr/>
          <p:nvPr isPhoto="0" userDrawn="0"/>
        </p:nvPicPr>
        <p:blipFill>
          <a:blip r:embed="rId4"/>
          <a:srcRect l="87415" t="0" r="0" b="0"/>
          <a:stretch/>
        </p:blipFill>
        <p:spPr bwMode="auto">
          <a:xfrm flipH="1">
            <a:off x="0" y="3214686"/>
            <a:ext cx="57909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0" descr="Picture background" hidden="0"/>
          <p:cNvPicPr/>
          <p:nvPr isPhoto="0" userDrawn="0"/>
        </p:nvPicPr>
        <p:blipFill>
          <a:blip r:embed="rId5"/>
          <a:stretch/>
        </p:blipFill>
        <p:spPr bwMode="auto">
          <a:xfrm>
            <a:off x="500034" y="321468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2" descr="Picture background" hidden="0"/>
          <p:cNvPicPr/>
          <p:nvPr isPhoto="0" userDrawn="0"/>
        </p:nvPicPr>
        <p:blipFill>
          <a:blip r:embed="rId6"/>
          <a:srcRect l="87415" t="0" r="0" b="0"/>
          <a:stretch/>
        </p:blipFill>
        <p:spPr bwMode="auto">
          <a:xfrm flipH="1">
            <a:off x="2000231" y="928670"/>
            <a:ext cx="5790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3" descr="Picture background" hidden="0"/>
          <p:cNvPicPr/>
          <p:nvPr isPhoto="0" userDrawn="0"/>
        </p:nvPicPr>
        <p:blipFill>
          <a:blip r:embed="rId6"/>
          <a:srcRect l="87415" t="0" r="0" b="0"/>
          <a:stretch/>
        </p:blipFill>
        <p:spPr bwMode="auto">
          <a:xfrm>
            <a:off x="4286248" y="928670"/>
            <a:ext cx="6353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4" descr="Picture background" hidden="0"/>
          <p:cNvPicPr/>
          <p:nvPr isPhoto="0" userDrawn="0"/>
        </p:nvPicPr>
        <p:blipFill>
          <a:blip r:embed="rId6"/>
          <a:srcRect l="87415" t="0" r="0" b="0"/>
          <a:stretch/>
        </p:blipFill>
        <p:spPr bwMode="auto">
          <a:xfrm flipH="1">
            <a:off x="6500824" y="928670"/>
            <a:ext cx="5790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2571736" y="928670"/>
            <a:ext cx="1714512" cy="2160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Рисунок 16" hidden="0"/>
          <p:cNvPicPr>
            <a:picLocks noChangeAspect="1"/>
          </p:cNvPicPr>
          <p:nvPr isPhoto="0" userDrawn="0"/>
        </p:nvPicPr>
        <p:blipFill>
          <a:blip r:embed="rId8"/>
          <a:srcRect l="0" t="0" r="0" b="1075"/>
          <a:stretch/>
        </p:blipFill>
        <p:spPr bwMode="auto">
          <a:xfrm>
            <a:off x="4857752" y="928670"/>
            <a:ext cx="1765189" cy="2143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Рисунок 15" hidden="0"/>
          <p:cNvPicPr>
            <a:picLocks noChangeAspect="1"/>
          </p:cNvPicPr>
          <p:nvPr isPhoto="0" userDrawn="0"/>
        </p:nvPicPr>
        <p:blipFill>
          <a:blip r:embed="rId9"/>
          <a:srcRect l="0" t="0" r="0" b="1477"/>
          <a:stretch/>
        </p:blipFill>
        <p:spPr bwMode="auto">
          <a:xfrm>
            <a:off x="7072330" y="928670"/>
            <a:ext cx="1643074" cy="2143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Рисунок 13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3500430" y="3214686"/>
            <a:ext cx="1785950" cy="21431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Рисунок 14" hidden="0"/>
          <p:cNvPicPr>
            <a:picLocks noChangeAspect="1"/>
          </p:cNvPicPr>
          <p:nvPr isPhoto="0" userDrawn="0"/>
        </p:nvPicPr>
        <p:blipFill>
          <a:blip r:embed="rId11"/>
          <a:srcRect l="0" t="0" r="0" b="2995"/>
          <a:stretch/>
        </p:blipFill>
        <p:spPr bwMode="auto">
          <a:xfrm>
            <a:off x="285720" y="928670"/>
            <a:ext cx="1737430" cy="2143140"/>
          </a:xfrm>
          <a:prstGeom prst="rect">
            <a:avLst/>
          </a:prstGeom>
          <a:ln w="28575">
            <a:solidFill>
              <a:schemeClr val="accent5">
                <a:lumMod val="1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5" hidden="0"/>
          <p:cNvSpPr>
            <a:spLocks noChangeShapeType="1" noGrp="1"/>
          </p:cNvSpPr>
          <p:nvPr isPhoto="0" userDrawn="0"/>
        </p:nvSpPr>
        <p:spPr bwMode="auto">
          <a:xfrm>
            <a:off x="214282" y="571480"/>
            <a:ext cx="8715436" cy="5929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Box 2" hidden="0"/>
          <p:cNvSpPr>
            <a:spLocks noChangeShapeType="1" noGrp="1"/>
          </p:cNvSpPr>
          <p:nvPr isPhoto="0" userDrawn="0"/>
        </p:nvSpPr>
        <p:spPr bwMode="auto">
          <a:xfrm>
            <a:off x="1428728" y="214290"/>
            <a:ext cx="7026275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400" algn="just">
              <a:defRPr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</a:rPr>
              <a:t>»</a:t>
            </a:r>
            <a:endParaRPr/>
          </a:p>
        </p:txBody>
      </p:sp>
      <p:sp>
        <p:nvSpPr>
          <p:cNvPr id="6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428728" y="142852"/>
            <a:ext cx="6143841" cy="33531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Ключевые задачи нового 2025 – 2026 учебного года</a:t>
            </a:r>
            <a:endParaRPr/>
          </a:p>
        </p:txBody>
      </p:sp>
      <p:sp>
        <p:nvSpPr>
          <p:cNvPr id="7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179387" cy="714356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8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0" y="571480"/>
            <a:ext cx="4859337" cy="144462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9" name="Прямоугольный треугольник 23" hidden="0"/>
          <p:cNvSpPr>
            <a:spLocks noChangeShapeType="1" noGrp="1"/>
          </p:cNvSpPr>
          <p:nvPr isPhoto="0" userDrawn="0"/>
        </p:nvSpPr>
        <p:spPr bwMode="auto">
          <a:xfrm flipH="1">
            <a:off x="4101943" y="2795763"/>
            <a:ext cx="4827774" cy="370504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0" name="Rectangle 2" hidden="0"/>
          <p:cNvSpPr>
            <a:spLocks noChangeShapeType="1" noGrp="1"/>
          </p:cNvSpPr>
          <p:nvPr isPhoto="0" userDrawn="0"/>
        </p:nvSpPr>
        <p:spPr bwMode="auto">
          <a:xfrm>
            <a:off x="428596" y="1071546"/>
            <a:ext cx="8286808" cy="4708981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tabLst>
                <a:tab pos="34290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0" algn="l" defTabSz="914400">
              <a:lnSpc>
                <a:spcPct val="100000"/>
              </a:lnSpc>
              <a:buNone/>
              <a:tabLst>
                <a:tab pos="34290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0" algn="l" defTabSz="914400">
              <a:lnSpc>
                <a:spcPct val="100000"/>
              </a:lnSpc>
              <a:buNone/>
              <a:tabLst>
                <a:tab pos="34290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0" algn="l" defTabSz="914400">
              <a:lnSpc>
                <a:spcPct val="100000"/>
              </a:lnSpc>
              <a:buNone/>
              <a:tabLst>
                <a:tab pos="34290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0" algn="l" defTabSz="914400">
              <a:lnSpc>
                <a:spcPct val="100000"/>
              </a:lnSpc>
              <a:buNone/>
              <a:tabLst>
                <a:tab pos="342900" algn="l"/>
              </a:tabLst>
              <a:defRPr lang="ru-RU" sz="180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342900" algn="l"/>
              </a:tabLst>
              <a:defRPr lang="ru-RU" sz="1800"/>
            </a:lvl6pPr>
            <a:lvl7pPr>
              <a:tabLst>
                <a:tab pos="342900" algn="l"/>
              </a:tabLst>
              <a:defRPr lang="ru-RU" sz="1800"/>
            </a:lvl7pPr>
            <a:lvl8pPr>
              <a:tabLst>
                <a:tab pos="342900" algn="l"/>
              </a:tabLst>
              <a:defRPr lang="ru-RU" sz="1800"/>
            </a:lvl8pPr>
            <a:lvl9pPr>
              <a:tabLst>
                <a:tab pos="342900" algn="l"/>
              </a:tabLst>
              <a:defRPr lang="ru-RU" sz="1800"/>
            </a:lvl9pPr>
          </a:lstStyle>
          <a:p>
            <a:pPr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охранение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и увеличение численности контингента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учащихся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ДШИ;</a:t>
            </a:r>
            <a:endParaRPr sz="1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охранение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сети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ДШИ;</a:t>
            </a:r>
            <a:endParaRPr sz="1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ысокий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уровень качества образования, которое дети получают в ДШИ,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его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доступность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, открытость, привлекательность для обучающихся,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их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родителей;</a:t>
            </a:r>
            <a:endParaRPr sz="1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ш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ирокое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информационное освещение работы ДШИ, прежде всего тех школ, которые в разные годы стали участниками национальных проектов в части их деятельности после завершения капремонта, оснащения музыкальными инструментами и оборудованием, создания ВКЗ, школы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креативных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индустрий;</a:t>
            </a:r>
            <a:endParaRPr/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ea typeface="Times New Roman"/>
              </a:rPr>
              <a:t>обновление 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</a:rPr>
              <a:t>инфраструктуры ДШИ, в том числе путем привлечения субсидий из федерального бюджета;</a:t>
            </a:r>
            <a:endParaRPr lang="en-US" sz="1400">
              <a:solidFill>
                <a:schemeClr val="tx1"/>
              </a:solidFill>
            </a:endParaRPr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ea typeface="Times New Roman"/>
              </a:rPr>
              <a:t>ранняя профориентация учащихся;</a:t>
            </a:r>
            <a:endParaRPr lang="en-US" sz="1400">
              <a:solidFill>
                <a:schemeClr val="tx1"/>
              </a:solidFill>
            </a:endParaRPr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ea typeface="Calibri"/>
              </a:rPr>
              <a:t>выявление способностей и талантов учащихся, развитие системы творческих конкурсов, фестивалей;</a:t>
            </a:r>
            <a:endParaRPr lang="en-US" sz="1400">
              <a:solidFill>
                <a:schemeClr val="tx1"/>
              </a:solidFill>
            </a:endParaRPr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latin typeface="Times New Roman"/>
                <a:cs typeface="Times New Roman"/>
              </a:rPr>
              <a:t>укрепление кадрового состава ДШИ</a:t>
            </a:r>
            <a:r>
              <a:rPr sz="1400">
                <a:latin typeface="Times New Roman"/>
                <a:cs typeface="Times New Roman"/>
              </a:rPr>
              <a:t>, подготовка молодых специалистов, их трудоустройство и повышение квалификации </a:t>
            </a:r>
            <a:r>
              <a:rPr sz="1400">
                <a:latin typeface="Times New Roman"/>
                <a:cs typeface="Times New Roman"/>
              </a:rPr>
              <a:t>работающих </a:t>
            </a:r>
            <a:r>
              <a:rPr sz="1400">
                <a:latin typeface="Times New Roman"/>
                <a:cs typeface="Times New Roman"/>
              </a:rPr>
              <a:t>сотрудников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en-US" sz="1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</a:rPr>
              <a:t>организация воспитательной деятельности на основе социокультурных, духовно-нравственных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ценностей российского общества и государства, а также формирование у детей и молодежи общероссийской гражданской идентичности, патриотизма и гражданской ответственности;</a:t>
            </a:r>
            <a:endParaRPr lang="en-US" sz="1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создание </a:t>
            </a:r>
            <a:r>
              <a:rPr sz="1400">
                <a:solidFill>
                  <a:schemeClr val="tx1"/>
                </a:solidFill>
                <a:latin typeface="Times New Roman"/>
                <a:cs typeface="Times New Roman"/>
              </a:rPr>
              <a:t>условий для использования цифровых сервисов и контента для образовательной деятельности;</a:t>
            </a:r>
            <a:endParaRPr lang="en-US" sz="1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обеспечение безопасности образовательного процесса</a:t>
            </a:r>
            <a:r>
              <a:rPr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.;</a:t>
            </a:r>
            <a:endParaRPr/>
          </a:p>
          <a:p>
            <a:pPr lvl="0" algn="just">
              <a:lnSpc>
                <a:spcPts val="1800"/>
              </a:lnSpc>
              <a:buFont typeface="Wingdings"/>
              <a:buChar char="ü"/>
              <a:defRPr/>
            </a:pPr>
            <a:r>
              <a:rPr sz="1400">
                <a:latin typeface="Times New Roman"/>
                <a:cs typeface="Times New Roman"/>
              </a:rPr>
              <a:t>работа </a:t>
            </a:r>
            <a:r>
              <a:rPr sz="1400">
                <a:latin typeface="Times New Roman"/>
                <a:cs typeface="Times New Roman"/>
              </a:rPr>
              <a:t>ДШИ по </a:t>
            </a:r>
            <a:r>
              <a:rPr sz="1400">
                <a:latin typeface="Times New Roman"/>
                <a:cs typeface="Times New Roman"/>
              </a:rPr>
              <a:t>программе «Пушкинская </a:t>
            </a:r>
            <a:r>
              <a:rPr sz="1400">
                <a:latin typeface="Times New Roman"/>
                <a:cs typeface="Times New Roman"/>
              </a:rPr>
              <a:t>карта</a:t>
            </a:r>
            <a:r>
              <a:rPr sz="1400">
                <a:latin typeface="Times New Roman"/>
                <a:cs typeface="Times New Roman"/>
              </a:rPr>
              <a:t>».</a:t>
            </a:r>
            <a:endParaRPr/>
          </a:p>
        </p:txBody>
      </p:sp>
      <p:sp>
        <p:nvSpPr>
          <p:cNvPr id="11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715140" y="6072206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5" hidden="0"/>
          <p:cNvSpPr>
            <a:spLocks noChangeShapeType="1" noGrp="1"/>
          </p:cNvSpPr>
          <p:nvPr isPhoto="0" userDrawn="0"/>
        </p:nvSpPr>
        <p:spPr bwMode="auto">
          <a:xfrm>
            <a:off x="214282" y="642918"/>
            <a:ext cx="8715436" cy="6000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5" name="Text Box 2" hidden="0"/>
          <p:cNvSpPr>
            <a:spLocks noChangeShapeType="1" noGrp="1"/>
          </p:cNvSpPr>
          <p:nvPr isPhoto="0" userDrawn="0"/>
        </p:nvSpPr>
        <p:spPr bwMode="auto">
          <a:xfrm>
            <a:off x="1403350" y="252412"/>
            <a:ext cx="7026275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indent="533400" algn="just">
              <a:defRPr/>
            </a:pPr>
            <a:r>
              <a:rPr lang="ru-RU" sz="2000" b="1">
                <a:solidFill>
                  <a:schemeClr val="lt1"/>
                </a:solidFill>
                <a:latin typeface="Times New Roman"/>
                <a:ea typeface="Times New Roman"/>
              </a:rPr>
              <a:t>»</a:t>
            </a:r>
            <a:endParaRPr/>
          </a:p>
        </p:txBody>
      </p:sp>
      <p:sp>
        <p:nvSpPr>
          <p:cNvPr id="6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1428728" y="142852"/>
            <a:ext cx="6143841" cy="33531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1600" b="1">
                <a:solidFill>
                  <a:srgbClr val="002060"/>
                </a:solidFill>
                <a:latin typeface="Times New Roman"/>
                <a:ea typeface="Times New Roman"/>
              </a:rPr>
              <a:t>Ключевые задачи нового 2025 – 2026 учебного года</a:t>
            </a:r>
            <a:endParaRPr/>
          </a:p>
        </p:txBody>
      </p:sp>
      <p:sp>
        <p:nvSpPr>
          <p:cNvPr id="7" name="Номер слайда 19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7010399" y="6357937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  <a:defRPr/>
            </a:pPr>
            <a:fld id="{D038279B-FC19-497E-A7D1-5ADD9CAF016F}" type="slidenum">
              <a:rPr lang="ru-RU" sz="1600">
                <a:solidFill>
                  <a:srgbClr val="4A452A"/>
                </a:solidFill>
                <a:latin typeface="Times New Roman"/>
                <a:ea typeface="Times New Roman"/>
              </a:rPr>
              <a:t/>
            </a:fld>
            <a:endParaRPr/>
          </a:p>
        </p:txBody>
      </p:sp>
      <p:sp>
        <p:nvSpPr>
          <p:cNvPr id="8" name="Прямоугольник 5" hidden="0"/>
          <p:cNvSpPr>
            <a:spLocks noChangeShapeType="1" noGrp="1"/>
          </p:cNvSpPr>
          <p:nvPr isPhoto="0" userDrawn="0"/>
        </p:nvSpPr>
        <p:spPr bwMode="auto">
          <a:xfrm>
            <a:off x="0" y="0"/>
            <a:ext cx="179387" cy="642918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9" name="Прямоугольник 6" hidden="0"/>
          <p:cNvSpPr>
            <a:spLocks noChangeShapeType="1" noGrp="1"/>
          </p:cNvSpPr>
          <p:nvPr isPhoto="0" userDrawn="0"/>
        </p:nvSpPr>
        <p:spPr bwMode="auto">
          <a:xfrm>
            <a:off x="0" y="500042"/>
            <a:ext cx="4859337" cy="144462"/>
          </a:xfrm>
          <a:prstGeom prst="rect">
            <a:avLst/>
          </a:prstGeom>
          <a:gradFill>
            <a:gsLst>
              <a:gs pos="0">
                <a:srgbClr val="10253F"/>
              </a:gs>
              <a:gs pos="30000">
                <a:srgbClr val="10253F"/>
              </a:gs>
              <a:gs pos="50000">
                <a:srgbClr val="558ED5"/>
              </a:gs>
            </a:gsLst>
            <a:lin ang="0" scaled="1"/>
          </a:gra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0" name="Прямоугольный треугольник 23" hidden="0"/>
          <p:cNvSpPr>
            <a:spLocks noChangeShapeType="1" noGrp="1"/>
          </p:cNvSpPr>
          <p:nvPr isPhoto="0" userDrawn="0"/>
        </p:nvSpPr>
        <p:spPr bwMode="auto">
          <a:xfrm flipH="1">
            <a:off x="4429124" y="2786058"/>
            <a:ext cx="4500592" cy="385765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91440" tIns="45720" rIns="91440" bIns="45720" anchor="ctr" anchorCtr="0"/>
          <a:lstStyle/>
          <a:p>
            <a:pPr>
              <a:defRPr/>
            </a:pPr>
            <a:endParaRPr/>
          </a:p>
        </p:txBody>
      </p:sp>
      <p:sp>
        <p:nvSpPr>
          <p:cNvPr id="11" name="Rectangle 3" hidden="0"/>
          <p:cNvSpPr>
            <a:spLocks noChangeShapeType="1" noGrp="1"/>
          </p:cNvSpPr>
          <p:nvPr isPhoto="0" userDrawn="0"/>
        </p:nvSpPr>
        <p:spPr bwMode="auto">
          <a:xfrm>
            <a:off x="285720" y="642918"/>
            <a:ext cx="4214842" cy="928694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Autofit/>
          </a:bodyPr>
          <a:lstStyle/>
          <a:p>
            <a:pPr lvl="0">
              <a:defRPr/>
            </a:pPr>
            <a:endParaRPr sz="16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ts val="1400"/>
              </a:lnSpc>
              <a:defRPr/>
            </a:pP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Укрепление кадров ДШИ, подготовка молодых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специалистов, их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трудоустройство и повышение квалификации работающих 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сотрудников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defRPr/>
            </a:pPr>
            <a:endParaRPr sz="1600" b="1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2" name="Диаграмма 13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4286248" y="785794"/>
          <a:ext cx="464347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4" descr="Picture background" hidden="0"/>
          <p:cNvPicPr/>
          <p:nvPr isPhoto="0" userDrawn="0"/>
        </p:nvPicPr>
        <p:blipFill>
          <a:blip r:embed="rId3"/>
          <a:stretch/>
        </p:blipFill>
        <p:spPr bwMode="auto">
          <a:xfrm>
            <a:off x="214282" y="1500174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6" hidden="0"/>
          <p:cNvSpPr/>
          <p:nvPr isPhoto="0" userDrawn="0"/>
        </p:nvSpPr>
        <p:spPr bwMode="auto">
          <a:xfrm>
            <a:off x="2357422" y="4000504"/>
            <a:ext cx="2071702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Rectangle 3" hidden="0"/>
          <p:cNvSpPr>
            <a:spLocks noChangeShapeType="1" noGrp="1"/>
          </p:cNvSpPr>
          <p:nvPr isPhoto="0" userDrawn="0"/>
        </p:nvSpPr>
        <p:spPr bwMode="auto">
          <a:xfrm>
            <a:off x="2500298" y="4143380"/>
            <a:ext cx="1876665" cy="449179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ea typeface="Times New Roman"/>
              </a:rPr>
              <a:t>У</a:t>
            </a:r>
            <a:r>
              <a:rPr sz="1400" b="1">
                <a:solidFill>
                  <a:srgbClr val="002060"/>
                </a:solidFill>
                <a:latin typeface="Times New Roman"/>
                <a:ea typeface="Times New Roman"/>
              </a:rPr>
              <a:t>словия участия в программе</a:t>
            </a:r>
            <a:endParaRPr sz="1400" b="1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6" name="Прямоугольник 18" hidden="0"/>
          <p:cNvSpPr/>
          <p:nvPr isPhoto="0" userDrawn="0"/>
        </p:nvSpPr>
        <p:spPr bwMode="auto">
          <a:xfrm>
            <a:off x="214282" y="4572008"/>
            <a:ext cx="4214842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Rectangle 1" hidden="0"/>
          <p:cNvSpPr>
            <a:spLocks noChangeArrowheads="1"/>
          </p:cNvSpPr>
          <p:nvPr isPhoto="0" userDrawn="0"/>
        </p:nvSpPr>
        <p:spPr bwMode="auto">
          <a:xfrm>
            <a:off x="142844" y="4643446"/>
            <a:ext cx="4286280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sz="1400">
                <a:latin typeface="Times New Roman"/>
                <a:cs typeface="Times New Roman"/>
              </a:rPr>
              <a:t>гражданство России;</a:t>
            </a:r>
            <a:endParaRPr/>
          </a:p>
          <a:p>
            <a:pPr>
              <a:lnSpc>
                <a:spcPts val="1400"/>
              </a:lnSpc>
              <a:defRPr/>
            </a:pPr>
            <a:r>
              <a:rPr sz="1400">
                <a:latin typeface="Times New Roman"/>
                <a:cs typeface="Times New Roman"/>
              </a:rPr>
              <a:t>оконченное высшее или среднее профессиональное образование;</a:t>
            </a:r>
            <a:endParaRPr/>
          </a:p>
          <a:p>
            <a:pPr>
              <a:lnSpc>
                <a:spcPts val="1400"/>
              </a:lnSpc>
              <a:defRPr/>
            </a:pPr>
            <a:r>
              <a:rPr sz="1400">
                <a:latin typeface="Times New Roman"/>
                <a:cs typeface="Times New Roman"/>
              </a:rPr>
              <a:t>переезд в сельский населенный пункт, либо рабочий поселок, либо поселок городского типа, </a:t>
            </a:r>
            <a:r>
              <a:rPr sz="1400">
                <a:latin typeface="Times New Roman"/>
                <a:cs typeface="Times New Roman"/>
              </a:rPr>
              <a:t>либо </a:t>
            </a:r>
            <a:r>
              <a:rPr sz="1400">
                <a:latin typeface="Times New Roman"/>
                <a:cs typeface="Times New Roman"/>
              </a:rPr>
              <a:t>город</a:t>
            </a:r>
            <a:endParaRPr/>
          </a:p>
          <a:p>
            <a:pPr>
              <a:lnSpc>
                <a:spcPts val="1400"/>
              </a:lnSpc>
              <a:defRPr/>
            </a:pPr>
            <a:r>
              <a:rPr sz="1400">
                <a:latin typeface="Times New Roman"/>
                <a:cs typeface="Times New Roman"/>
              </a:rPr>
              <a:t>с </a:t>
            </a:r>
            <a:r>
              <a:rPr sz="1400">
                <a:latin typeface="Times New Roman"/>
                <a:cs typeface="Times New Roman"/>
              </a:rPr>
              <a:t>числом жителей до 50 тыс. человек;</a:t>
            </a:r>
            <a:endParaRPr/>
          </a:p>
          <a:p>
            <a:pPr>
              <a:lnSpc>
                <a:spcPts val="1400"/>
              </a:lnSpc>
              <a:defRPr/>
            </a:pPr>
            <a:r>
              <a:rPr sz="1400">
                <a:latin typeface="Times New Roman"/>
                <a:cs typeface="Times New Roman"/>
              </a:rPr>
              <a:t>заключение трудового договора с организацией культуры, подведомственной департаменту культуры Костромской области или органу местного самоуправления, на условиях полного рабочего </a:t>
            </a:r>
            <a:r>
              <a:rPr sz="1400">
                <a:latin typeface="Times New Roman"/>
                <a:cs typeface="Times New Roman"/>
              </a:rPr>
              <a:t>дня</a:t>
            </a:r>
            <a:r>
              <a:rPr sz="1400">
                <a:latin typeface="Times New Roman"/>
                <a:cs typeface="Times New Roman"/>
              </a:rPr>
              <a:t>.</a:t>
            </a:r>
            <a:endParaRPr lang="ru-RU" sz="14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00FF"/>
        </a:hlink>
        <a:folHlink>
          <a:srgbClr val="800080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Р7-Офис/6.2.2.20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dc:identifier/>
  <dc:language/>
  <cp:lastModifiedBy/>
  <cp:revision>57</cp:revision>
  <dcterms:modified xsi:type="dcterms:W3CDTF">2025-08-27T13:41:59Z</dcterms:modified>
  <cp:category/>
  <cp:contentStatus/>
  <cp:version/>
</cp:coreProperties>
</file>